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7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9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0" r:id="rId2"/>
    <p:sldMasterId id="2147483694" r:id="rId3"/>
    <p:sldMasterId id="2147483698" r:id="rId4"/>
    <p:sldMasterId id="2147483702" r:id="rId5"/>
    <p:sldMasterId id="2147483706" r:id="rId6"/>
    <p:sldMasterId id="2147483710" r:id="rId7"/>
    <p:sldMasterId id="2147483714" r:id="rId8"/>
    <p:sldMasterId id="2147483718" r:id="rId9"/>
    <p:sldMasterId id="2147483726" r:id="rId10"/>
    <p:sldMasterId id="2147483730" r:id="rId11"/>
    <p:sldMasterId id="2147483734" r:id="rId12"/>
    <p:sldMasterId id="2147483738" r:id="rId13"/>
    <p:sldMasterId id="2147483742" r:id="rId14"/>
    <p:sldMasterId id="2147483746" r:id="rId15"/>
    <p:sldMasterId id="2147483750" r:id="rId16"/>
  </p:sldMasterIdLst>
  <p:notesMasterIdLst>
    <p:notesMasterId r:id="rId30"/>
  </p:notesMasterIdLst>
  <p:sldIdLst>
    <p:sldId id="269" r:id="rId17"/>
    <p:sldId id="258" r:id="rId18"/>
    <p:sldId id="336" r:id="rId19"/>
    <p:sldId id="321" r:id="rId20"/>
    <p:sldId id="322" r:id="rId21"/>
    <p:sldId id="332" r:id="rId22"/>
    <p:sldId id="323" r:id="rId23"/>
    <p:sldId id="335" r:id="rId24"/>
    <p:sldId id="333" r:id="rId25"/>
    <p:sldId id="337" r:id="rId26"/>
    <p:sldId id="326" r:id="rId27"/>
    <p:sldId id="327" r:id="rId28"/>
    <p:sldId id="328" r:id="rId29"/>
  </p:sldIdLst>
  <p:sldSz cx="9906000" cy="6858000" type="A4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Презентация проекта" id="{461A3B44-179D-45D5-8409-8F0F8695EAE4}">
          <p14:sldIdLst>
            <p14:sldId id="269"/>
            <p14:sldId id="258"/>
            <p14:sldId id="336"/>
            <p14:sldId id="321"/>
            <p14:sldId id="322"/>
            <p14:sldId id="332"/>
            <p14:sldId id="323"/>
            <p14:sldId id="335"/>
            <p14:sldId id="333"/>
            <p14:sldId id="337"/>
            <p14:sldId id="326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7A7"/>
    <a:srgbClr val="4F81BD"/>
    <a:srgbClr val="725099"/>
    <a:srgbClr val="F9F9F9"/>
    <a:srgbClr val="D7603A"/>
    <a:srgbClr val="DFEBF7"/>
    <a:srgbClr val="69D0BC"/>
    <a:srgbClr val="5492CC"/>
    <a:srgbClr val="D73C33"/>
    <a:srgbClr val="1DA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892" autoAdjust="0"/>
  </p:normalViewPr>
  <p:slideViewPr>
    <p:cSldViewPr snapToGrid="0">
      <p:cViewPr varScale="1">
        <p:scale>
          <a:sx n="88" d="100"/>
          <a:sy n="88" d="100"/>
        </p:scale>
        <p:origin x="1123" y="72"/>
      </p:cViewPr>
      <p:guideLst>
        <p:guide orient="horz" pos="2183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5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4.xml"/><Relationship Id="rId2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6" name="Shape 4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841519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44550" tIns="22275" rIns="44550" bIns="22275"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7689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200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263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239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673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461" y="380227"/>
            <a:ext cx="1605525" cy="46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39041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6003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69" r="9295"/>
          <a:stretch/>
        </p:blipFill>
        <p:spPr>
          <a:xfrm>
            <a:off x="0" y="-25134"/>
            <a:ext cx="9915525" cy="690826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57061301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93103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87449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634" r="8930"/>
          <a:stretch/>
        </p:blipFill>
        <p:spPr>
          <a:xfrm>
            <a:off x="0" y="4500"/>
            <a:ext cx="9915525" cy="6849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0171816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Picture 2" descr="C:\PR и редакторство\Техблок\2019\Материалы для презентации ГД\Лого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3"/>
          <a:stretch/>
        </p:blipFill>
        <p:spPr bwMode="auto">
          <a:xfrm>
            <a:off x="460801" y="334800"/>
            <a:ext cx="1882724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128566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581" y="2658380"/>
            <a:ext cx="1928351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70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574" r="9805"/>
          <a:stretch/>
        </p:blipFill>
        <p:spPr>
          <a:xfrm>
            <a:off x="19050" y="-63390"/>
            <a:ext cx="9886950" cy="698478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4527256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460" y="364084"/>
            <a:ext cx="1491656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430952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9581" y="2658380"/>
            <a:ext cx="1616888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3236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97" r="9267"/>
          <a:stretch/>
        </p:blipFill>
        <p:spPr>
          <a:xfrm>
            <a:off x="-19050" y="-38392"/>
            <a:ext cx="9953625" cy="69347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Прямоугольник 1"/>
          <p:cNvSpPr/>
          <p:nvPr userDrawn="1"/>
        </p:nvSpPr>
        <p:spPr>
          <a:xfrm>
            <a:off x="4598479" y="1620184"/>
            <a:ext cx="552450" cy="276225"/>
          </a:xfrm>
          <a:prstGeom prst="rect">
            <a:avLst/>
          </a:prstGeom>
          <a:solidFill>
            <a:srgbClr val="5492C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4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6144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45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7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13223274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633" r="10124"/>
          <a:stretch/>
        </p:blipFill>
        <p:spPr>
          <a:xfrm>
            <a:off x="0" y="0"/>
            <a:ext cx="9896475" cy="702497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0817225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0286938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5" y="2696572"/>
            <a:ext cx="1581498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6958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609" r="9141"/>
          <a:stretch/>
        </p:blipFill>
        <p:spPr>
          <a:xfrm>
            <a:off x="1" y="-1"/>
            <a:ext cx="9906000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0509686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41185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3927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232" r="9537"/>
          <a:stretch/>
        </p:blipFill>
        <p:spPr>
          <a:xfrm>
            <a:off x="9525" y="-40217"/>
            <a:ext cx="9896475" cy="693843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6851503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292014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33562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123" r="9803"/>
          <a:stretch/>
        </p:blipFill>
        <p:spPr>
          <a:xfrm>
            <a:off x="-9525" y="-59000"/>
            <a:ext cx="9906000" cy="695879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0013544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8202342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653" y="341050"/>
            <a:ext cx="1437763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633996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56" y="2658380"/>
            <a:ext cx="1532592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35171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233" r="9917"/>
          <a:stretch/>
        </p:blipFill>
        <p:spPr>
          <a:xfrm>
            <a:off x="-9524" y="-60097"/>
            <a:ext cx="9906000" cy="697819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9706862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41372459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39041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31911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506" r="9970"/>
          <a:stretch/>
        </p:blipFill>
        <p:spPr>
          <a:xfrm>
            <a:off x="-9525" y="-77800"/>
            <a:ext cx="9915525" cy="701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34782566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8755" y="351384"/>
            <a:ext cx="1833758" cy="45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5679799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3" y="2658380"/>
            <a:ext cx="2043443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39413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9953" r="9375"/>
          <a:stretch/>
        </p:blipFill>
        <p:spPr>
          <a:xfrm>
            <a:off x="0" y="-27846"/>
            <a:ext cx="9915525" cy="691369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19621097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1652" y="341050"/>
            <a:ext cx="1437764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696315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endParaRPr sz="886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56869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4556" y="2658380"/>
            <a:ext cx="1532592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348401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074" r="9576"/>
          <a:stretch/>
        </p:blipFill>
        <p:spPr>
          <a:xfrm>
            <a:off x="0" y="-38392"/>
            <a:ext cx="9906000" cy="693478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90674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85912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12218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5814959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0980649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779" y="2713428"/>
            <a:ext cx="1581490" cy="52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41429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649" r="10116"/>
          <a:stretch/>
        </p:blipFill>
        <p:spPr>
          <a:xfrm>
            <a:off x="-9525" y="-90594"/>
            <a:ext cx="9915526" cy="703918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2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5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6144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6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7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432850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3951726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-1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86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3147" y="2696217"/>
            <a:ext cx="1581990" cy="52364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67341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124" r="9829"/>
          <a:stretch/>
        </p:blipFill>
        <p:spPr>
          <a:xfrm>
            <a:off x="0" y="-49420"/>
            <a:ext cx="9877425" cy="69410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6209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2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5733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48364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33163773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1585" r="8982"/>
          <a:stretch/>
        </p:blipFill>
        <p:spPr>
          <a:xfrm>
            <a:off x="0" y="0"/>
            <a:ext cx="9906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4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42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454629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8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5788" y="364084"/>
            <a:ext cx="174570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2107996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/>
          <p:nvPr userDrawn="1"/>
        </p:nvSpPr>
        <p:spPr>
          <a:xfrm>
            <a:off x="0" y="0"/>
            <a:ext cx="9906001" cy="68580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4F90CD"/>
          </a:solidFill>
        </p:spPr>
        <p:txBody>
          <a:bodyPr wrap="square" lIns="0" tIns="0" rIns="0" bIns="0" rtlCol="0"/>
          <a:lstStyle/>
          <a:p>
            <a:endParaRPr sz="886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1227931" y="3790951"/>
            <a:ext cx="5953919" cy="866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F Din Text Cond Pro Medium" panose="02000500000000020004" pitchFamily="2" charset="0"/>
              </a:defRPr>
            </a:lvl1pPr>
          </a:lstStyle>
          <a:p>
            <a:pPr lvl="0"/>
            <a:r>
              <a:rPr lang="ru-RU" dirty="0"/>
              <a:t>Название разделителя</a:t>
            </a:r>
          </a:p>
        </p:txBody>
      </p:sp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893" y="2658380"/>
            <a:ext cx="1892263" cy="5072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3844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 rotWithShape="1">
          <a:blip r:embed="rId2"/>
          <a:srcRect l="10717" r="9091"/>
          <a:stretch/>
        </p:blipFill>
        <p:spPr>
          <a:xfrm>
            <a:off x="-9524" y="0"/>
            <a:ext cx="9915524" cy="695522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Текст 39"/>
          <p:cNvSpPr>
            <a:spLocks noGrp="1"/>
          </p:cNvSpPr>
          <p:nvPr>
            <p:ph type="body" sz="quarter" idx="10" hasCustomPrompt="1"/>
          </p:nvPr>
        </p:nvSpPr>
        <p:spPr>
          <a:xfrm>
            <a:off x="1581149" y="3295650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ЗАГОЛОВОК ПРЕЗЕНТАЦИИ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(24-26,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 </a:t>
            </a:r>
          </a:p>
        </p:txBody>
      </p:sp>
      <p:sp>
        <p:nvSpPr>
          <p:cNvPr id="11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76387" y="4248296"/>
            <a:ext cx="6677025" cy="8096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Докладчик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Din Text Cond Pro Medium (20,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белый)</a:t>
            </a:r>
          </a:p>
        </p:txBody>
      </p:sp>
      <p:sp>
        <p:nvSpPr>
          <p:cNvPr id="12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2502693" y="5411105"/>
            <a:ext cx="4843462" cy="38900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rgbClr val="FFFFFF"/>
                </a:solidFill>
                <a:latin typeface="PF Din Text Cond Pro Light" panose="02000000000000000000" pitchFamily="2" charset="0"/>
                <a:sym typeface="PFDinTextCondPro-Medium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FFFFFF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FDinTextCondPro-Medium"/>
                <a:sym typeface="PFDinTextCondPro-Medium"/>
              </a:rPr>
              <a:t>Август 2019</a:t>
            </a:r>
          </a:p>
        </p:txBody>
      </p:sp>
    </p:spTree>
    <p:extLst>
      <p:ext uri="{BB962C8B-B14F-4D97-AF65-F5344CB8AC3E}">
        <p14:creationId xmlns:p14="http://schemas.microsoft.com/office/powerpoint/2010/main" val="26015741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0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сновн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294112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0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3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36.pn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9.pn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41.pn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4.png"/><Relationship Id="rId4" Type="http://schemas.openxmlformats.org/officeDocument/2006/relationships/theme" Target="../theme/theme1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4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461" y="380227"/>
            <a:ext cx="1605525" cy="468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89" r:id="rId2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665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53" y="341050"/>
            <a:ext cx="1413884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1373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2184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8755" y="351384"/>
            <a:ext cx="1833758" cy="4552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2127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1652" y="341050"/>
            <a:ext cx="1437764" cy="475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89338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737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791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2117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fld id="{36C4B3AC-3E6F-419C-B436-76AA1A222BC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15788" y="364084"/>
            <a:ext cx="1745703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332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922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6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36029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357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Picture 2" descr="C:\PR и редакторство\Техблок\2019\Материалы для презентации ГД\Лого.JPG"/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43"/>
          <a:stretch/>
        </p:blipFill>
        <p:spPr bwMode="auto">
          <a:xfrm>
            <a:off x="460801" y="334800"/>
            <a:ext cx="1844249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66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8460" y="364084"/>
            <a:ext cx="1491656" cy="46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704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504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9248775" y="6413500"/>
            <a:ext cx="528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PF Din Text Cond Pro Light" panose="02000000000000000000" pitchFamily="2" charset="0"/>
              </a:defRPr>
            </a:lvl1pPr>
          </a:lstStyle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C4B3AC-3E6F-419C-B436-76AA1A222BC5}" type="slidenum">
              <a:rPr kumimoji="0" lang="ru-RU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F Din Text Cond Pro Light" panose="02000000000000000000" pitchFamily="2" charset="0"/>
                <a:cs typeface="Calibri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F Din Text Cond Pro Light" panose="02000000000000000000" pitchFamily="2" charset="0"/>
              <a:cs typeface="Calibri"/>
              <a:sym typeface="Calibri"/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60662" y="359083"/>
            <a:ext cx="1408863" cy="4663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617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ransition spd="med"/>
  <p:hf hdr="0" ftr="0" dt="0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Локальный рынок энергетического сообщества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24011" y="4726112"/>
            <a:ext cx="6677025" cy="1089805"/>
          </a:xfrm>
        </p:spPr>
        <p:txBody>
          <a:bodyPr/>
          <a:lstStyle/>
          <a:p>
            <a:r>
              <a:rPr lang="ru-RU" dirty="0"/>
              <a:t>Энергетическая проектная смена 2020</a:t>
            </a:r>
          </a:p>
          <a:p>
            <a:r>
              <a:rPr lang="ru-RU" dirty="0" smtClean="0"/>
              <a:t>Заочный поток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10 – 28 августа 2020</a:t>
            </a:r>
          </a:p>
        </p:txBody>
      </p:sp>
    </p:spTree>
    <p:extLst>
      <p:ext uri="{BB962C8B-B14F-4D97-AF65-F5344CB8AC3E}">
        <p14:creationId xmlns:p14="http://schemas.microsoft.com/office/powerpoint/2010/main" val="1178574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826656" y="4978891"/>
            <a:ext cx="8377157" cy="1323439"/>
            <a:chOff x="1150346" y="4515084"/>
            <a:chExt cx="8390818" cy="1323439"/>
          </a:xfrm>
        </p:grpSpPr>
        <p:sp>
          <p:nvSpPr>
            <p:cNvPr id="6" name="Прямоугольник 5"/>
            <p:cNvSpPr/>
            <p:nvPr/>
          </p:nvSpPr>
          <p:spPr>
            <a:xfrm>
              <a:off x="1841269" y="4515084"/>
              <a:ext cx="769989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ru-RU" sz="1600" dirty="0">
                  <a:latin typeface="PFDinTextCondPro-Medium"/>
                </a:rPr>
                <a:t>Получение информации о потреблении ЭЭ на ближайший отрезок времени позволит сетевым компаниям точнее прогнозировать схемно-режимную ситуацию, а для потребителя будет стимулом к осознанному потреблению электроэнергии. Данный подход позволит сэкономить ресурсы как сетевой компании, так и потребителя.</a:t>
              </a:r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1150346" y="4515084"/>
              <a:ext cx="540000" cy="540000"/>
              <a:chOff x="2978114" y="8602385"/>
              <a:chExt cx="754380" cy="754380"/>
            </a:xfrm>
          </p:grpSpPr>
          <p:sp>
            <p:nvSpPr>
              <p:cNvPr id="8" name="object 49"/>
              <p:cNvSpPr/>
              <p:nvPr/>
            </p:nvSpPr>
            <p:spPr>
              <a:xfrm>
                <a:off x="2978114" y="8602385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80" h="754379">
                    <a:moveTo>
                      <a:pt x="376951" y="0"/>
                    </a:moveTo>
                    <a:lnTo>
                      <a:pt x="315808" y="4933"/>
                    </a:lnTo>
                    <a:lnTo>
                      <a:pt x="257806" y="19217"/>
                    </a:lnTo>
                    <a:lnTo>
                      <a:pt x="203721" y="42075"/>
                    </a:lnTo>
                    <a:lnTo>
                      <a:pt x="154330" y="72730"/>
                    </a:lnTo>
                    <a:lnTo>
                      <a:pt x="110407" y="110407"/>
                    </a:lnTo>
                    <a:lnTo>
                      <a:pt x="72730" y="154330"/>
                    </a:lnTo>
                    <a:lnTo>
                      <a:pt x="42075" y="203721"/>
                    </a:lnTo>
                    <a:lnTo>
                      <a:pt x="19217" y="257806"/>
                    </a:lnTo>
                    <a:lnTo>
                      <a:pt x="4933" y="315808"/>
                    </a:lnTo>
                    <a:lnTo>
                      <a:pt x="0" y="376951"/>
                    </a:lnTo>
                    <a:lnTo>
                      <a:pt x="1249" y="407867"/>
                    </a:lnTo>
                    <a:lnTo>
                      <a:pt x="10955" y="467536"/>
                    </a:lnTo>
                    <a:lnTo>
                      <a:pt x="29623" y="523677"/>
                    </a:lnTo>
                    <a:lnTo>
                      <a:pt x="56476" y="575512"/>
                    </a:lnTo>
                    <a:lnTo>
                      <a:pt x="90739" y="622267"/>
                    </a:lnTo>
                    <a:lnTo>
                      <a:pt x="131636" y="663163"/>
                    </a:lnTo>
                    <a:lnTo>
                      <a:pt x="178390" y="697427"/>
                    </a:lnTo>
                    <a:lnTo>
                      <a:pt x="230226" y="724280"/>
                    </a:lnTo>
                    <a:lnTo>
                      <a:pt x="286366" y="742948"/>
                    </a:lnTo>
                    <a:lnTo>
                      <a:pt x="346036" y="752654"/>
                    </a:lnTo>
                    <a:lnTo>
                      <a:pt x="376951" y="753903"/>
                    </a:lnTo>
                    <a:lnTo>
                      <a:pt x="407867" y="752654"/>
                    </a:lnTo>
                    <a:lnTo>
                      <a:pt x="467536" y="742948"/>
                    </a:lnTo>
                    <a:lnTo>
                      <a:pt x="523677" y="724280"/>
                    </a:lnTo>
                    <a:lnTo>
                      <a:pt x="575512" y="697427"/>
                    </a:lnTo>
                    <a:lnTo>
                      <a:pt x="622267" y="663163"/>
                    </a:lnTo>
                    <a:lnTo>
                      <a:pt x="663163" y="622267"/>
                    </a:lnTo>
                    <a:lnTo>
                      <a:pt x="697427" y="575512"/>
                    </a:lnTo>
                    <a:lnTo>
                      <a:pt x="724280" y="523677"/>
                    </a:lnTo>
                    <a:lnTo>
                      <a:pt x="742948" y="467536"/>
                    </a:lnTo>
                    <a:lnTo>
                      <a:pt x="752654" y="407867"/>
                    </a:lnTo>
                    <a:lnTo>
                      <a:pt x="753903" y="376951"/>
                    </a:lnTo>
                    <a:lnTo>
                      <a:pt x="752654" y="346036"/>
                    </a:lnTo>
                    <a:lnTo>
                      <a:pt x="742948" y="286366"/>
                    </a:lnTo>
                    <a:lnTo>
                      <a:pt x="724280" y="230226"/>
                    </a:lnTo>
                    <a:lnTo>
                      <a:pt x="697427" y="178390"/>
                    </a:lnTo>
                    <a:lnTo>
                      <a:pt x="663163" y="131636"/>
                    </a:lnTo>
                    <a:lnTo>
                      <a:pt x="622267" y="90739"/>
                    </a:lnTo>
                    <a:lnTo>
                      <a:pt x="575512" y="56476"/>
                    </a:lnTo>
                    <a:lnTo>
                      <a:pt x="523677" y="29623"/>
                    </a:lnTo>
                    <a:lnTo>
                      <a:pt x="467536" y="10955"/>
                    </a:lnTo>
                    <a:lnTo>
                      <a:pt x="407867" y="1249"/>
                    </a:lnTo>
                    <a:lnTo>
                      <a:pt x="376951" y="0"/>
                    </a:lnTo>
                    <a:close/>
                  </a:path>
                </a:pathLst>
              </a:custGeom>
              <a:solidFill>
                <a:srgbClr val="69D0BC"/>
              </a:solidFill>
              <a:ln>
                <a:solidFill>
                  <a:srgbClr val="69D0B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50"/>
              <p:cNvSpPr/>
              <p:nvPr/>
            </p:nvSpPr>
            <p:spPr>
              <a:xfrm>
                <a:off x="3305629" y="8717396"/>
                <a:ext cx="110490" cy="384185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26289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262306"/>
                    </a:lnTo>
                    <a:lnTo>
                      <a:pt x="0" y="262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55"/>
              <p:cNvSpPr/>
              <p:nvPr/>
            </p:nvSpPr>
            <p:spPr>
              <a:xfrm>
                <a:off x="3305629" y="9168966"/>
                <a:ext cx="11049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6350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62961"/>
                    </a:lnTo>
                    <a:lnTo>
                      <a:pt x="0" y="6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12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ЭКОНОМИЧЕСКИЕ ЭФФЕКТЫ ПРИМЕНЕНИЯ РЕШЕНИЯ</a:t>
            </a:r>
            <a:endParaRPr lang="ru-RU" sz="1600" dirty="0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4953000" y="2085975"/>
            <a:ext cx="5762" cy="2619375"/>
          </a:xfrm>
          <a:prstGeom prst="line">
            <a:avLst/>
          </a:prstGeom>
          <a:noFill/>
          <a:ln w="25400" cap="flat">
            <a:solidFill>
              <a:srgbClr val="A7A7A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Прямоугольник 16"/>
          <p:cNvSpPr/>
          <p:nvPr/>
        </p:nvSpPr>
        <p:spPr>
          <a:xfrm>
            <a:off x="2774466" y="3613982"/>
            <a:ext cx="18055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F81BD"/>
                </a:solidFill>
                <a:latin typeface="PFDinTextCondPro-Medium"/>
              </a:rPr>
              <a:t>148</a:t>
            </a:r>
          </a:p>
          <a:p>
            <a:r>
              <a:rPr lang="ru-RU" sz="1600" dirty="0">
                <a:solidFill>
                  <a:schemeClr val="tx1"/>
                </a:solidFill>
                <a:latin typeface="PFDinTextCondPro-Medium"/>
              </a:rPr>
              <a:t>МВт</a:t>
            </a:r>
            <a:r>
              <a:rPr lang="ru-RU" sz="1600" dirty="0">
                <a:solidFill>
                  <a:srgbClr val="725099"/>
                </a:solidFill>
                <a:latin typeface="PFDinTextCondPro-Medium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мощности, проходящей через 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систему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48033" y="2057421"/>
            <a:ext cx="9557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PFDinTextCondPro-Medium"/>
              </a:rPr>
              <a:t>2022</a:t>
            </a:r>
            <a:r>
              <a:rPr lang="ru-RU" sz="2400" dirty="0" smtClean="0">
                <a:solidFill>
                  <a:srgbClr val="725099"/>
                </a:solidFill>
                <a:latin typeface="PFDinTextCondPro-Medium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год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15867" y="3642978"/>
            <a:ext cx="1066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4F81BD"/>
                </a:solidFill>
                <a:latin typeface="PFDinTextCondPro-Medium"/>
              </a:rPr>
              <a:t>245</a:t>
            </a:r>
            <a:r>
              <a:rPr lang="ru-RU" sz="2400" dirty="0" smtClean="0">
                <a:latin typeface="PFDinTextCondPro-Medium"/>
              </a:rPr>
              <a:t> </a:t>
            </a:r>
          </a:p>
          <a:p>
            <a:r>
              <a:rPr lang="ru-RU" sz="1600" dirty="0" smtClean="0">
                <a:latin typeface="PFDinTextCondPro-Medium"/>
              </a:rPr>
              <a:t>млн руб. </a:t>
            </a:r>
            <a:endParaRPr lang="ru-RU" sz="1600" dirty="0">
              <a:latin typeface="PFDinTextCondPro-Medium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828399" y="2891702"/>
            <a:ext cx="540000" cy="540000"/>
            <a:chOff x="4163209" y="7634542"/>
            <a:chExt cx="754380" cy="754380"/>
          </a:xfrm>
        </p:grpSpPr>
        <p:sp>
          <p:nvSpPr>
            <p:cNvPr id="25" name="object 393"/>
            <p:cNvSpPr/>
            <p:nvPr/>
          </p:nvSpPr>
          <p:spPr>
            <a:xfrm>
              <a:off x="4163209" y="763454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78238" y="0"/>
                  </a:moveTo>
                  <a:lnTo>
                    <a:pt x="320265" y="4230"/>
                  </a:lnTo>
                  <a:lnTo>
                    <a:pt x="263079" y="17528"/>
                  </a:lnTo>
                  <a:lnTo>
                    <a:pt x="207763" y="40064"/>
                  </a:lnTo>
                  <a:lnTo>
                    <a:pt x="155400" y="72010"/>
                  </a:lnTo>
                  <a:lnTo>
                    <a:pt x="108837" y="111936"/>
                  </a:lnTo>
                  <a:lnTo>
                    <a:pt x="70310" y="157580"/>
                  </a:lnTo>
                  <a:lnTo>
                    <a:pt x="39991" y="207858"/>
                  </a:lnTo>
                  <a:lnTo>
                    <a:pt x="18052" y="261686"/>
                  </a:lnTo>
                  <a:lnTo>
                    <a:pt x="4664" y="317980"/>
                  </a:lnTo>
                  <a:lnTo>
                    <a:pt x="0" y="375656"/>
                  </a:lnTo>
                  <a:lnTo>
                    <a:pt x="992" y="404673"/>
                  </a:lnTo>
                  <a:lnTo>
                    <a:pt x="9735" y="462389"/>
                  </a:lnTo>
                  <a:lnTo>
                    <a:pt x="27630" y="518777"/>
                  </a:lnTo>
                  <a:lnTo>
                    <a:pt x="54850" y="572752"/>
                  </a:lnTo>
                  <a:lnTo>
                    <a:pt x="91191" y="622772"/>
                  </a:lnTo>
                  <a:lnTo>
                    <a:pt x="134111" y="665339"/>
                  </a:lnTo>
                  <a:lnTo>
                    <a:pt x="182208" y="699783"/>
                  </a:lnTo>
                  <a:lnTo>
                    <a:pt x="234396" y="725934"/>
                  </a:lnTo>
                  <a:lnTo>
                    <a:pt x="289593" y="743619"/>
                  </a:lnTo>
                  <a:lnTo>
                    <a:pt x="346713" y="752666"/>
                  </a:lnTo>
                  <a:lnTo>
                    <a:pt x="375656" y="753897"/>
                  </a:lnTo>
                  <a:lnTo>
                    <a:pt x="404673" y="752905"/>
                  </a:lnTo>
                  <a:lnTo>
                    <a:pt x="462389" y="744162"/>
                  </a:lnTo>
                  <a:lnTo>
                    <a:pt x="518777" y="726267"/>
                  </a:lnTo>
                  <a:lnTo>
                    <a:pt x="572752" y="699047"/>
                  </a:lnTo>
                  <a:lnTo>
                    <a:pt x="622772" y="662705"/>
                  </a:lnTo>
                  <a:lnTo>
                    <a:pt x="665338" y="619782"/>
                  </a:lnTo>
                  <a:lnTo>
                    <a:pt x="699782" y="571685"/>
                  </a:lnTo>
                  <a:lnTo>
                    <a:pt x="725931" y="519496"/>
                  </a:lnTo>
                  <a:lnTo>
                    <a:pt x="743615" y="464300"/>
                  </a:lnTo>
                  <a:lnTo>
                    <a:pt x="752662" y="407180"/>
                  </a:lnTo>
                  <a:lnTo>
                    <a:pt x="753893" y="378238"/>
                  </a:lnTo>
                  <a:lnTo>
                    <a:pt x="752900" y="349221"/>
                  </a:lnTo>
                  <a:lnTo>
                    <a:pt x="744158" y="291506"/>
                  </a:lnTo>
                  <a:lnTo>
                    <a:pt x="726263" y="235119"/>
                  </a:lnTo>
                  <a:lnTo>
                    <a:pt x="699046" y="181144"/>
                  </a:lnTo>
                  <a:lnTo>
                    <a:pt x="662705" y="131125"/>
                  </a:lnTo>
                  <a:lnTo>
                    <a:pt x="619782" y="88558"/>
                  </a:lnTo>
                  <a:lnTo>
                    <a:pt x="571685" y="54114"/>
                  </a:lnTo>
                  <a:lnTo>
                    <a:pt x="519496" y="27963"/>
                  </a:lnTo>
                  <a:lnTo>
                    <a:pt x="464300" y="10278"/>
                  </a:lnTo>
                  <a:lnTo>
                    <a:pt x="407180" y="1231"/>
                  </a:lnTo>
                  <a:lnTo>
                    <a:pt x="378238" y="0"/>
                  </a:lnTo>
                  <a:close/>
                </a:path>
              </a:pathLst>
            </a:custGeom>
            <a:solidFill>
              <a:srgbClr val="0F5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394"/>
            <p:cNvSpPr/>
            <p:nvPr/>
          </p:nvSpPr>
          <p:spPr>
            <a:xfrm>
              <a:off x="4333625" y="7823521"/>
              <a:ext cx="413384" cy="161290"/>
            </a:xfrm>
            <a:custGeom>
              <a:avLst/>
              <a:gdLst/>
              <a:ahLst/>
              <a:cxnLst/>
              <a:rect l="l" t="t" r="r" b="b"/>
              <a:pathLst>
                <a:path w="413385" h="161290">
                  <a:moveTo>
                    <a:pt x="201461" y="0"/>
                  </a:moveTo>
                  <a:lnTo>
                    <a:pt x="164532" y="29206"/>
                  </a:lnTo>
                  <a:lnTo>
                    <a:pt x="162482" y="43179"/>
                  </a:lnTo>
                  <a:lnTo>
                    <a:pt x="163649" y="55154"/>
                  </a:lnTo>
                  <a:lnTo>
                    <a:pt x="167872" y="65860"/>
                  </a:lnTo>
                  <a:lnTo>
                    <a:pt x="165795" y="71530"/>
                  </a:lnTo>
                  <a:lnTo>
                    <a:pt x="89556" y="71580"/>
                  </a:lnTo>
                  <a:lnTo>
                    <a:pt x="47944" y="78560"/>
                  </a:lnTo>
                  <a:lnTo>
                    <a:pt x="16215" y="105474"/>
                  </a:lnTo>
                  <a:lnTo>
                    <a:pt x="149" y="150195"/>
                  </a:lnTo>
                  <a:lnTo>
                    <a:pt x="0" y="156732"/>
                  </a:lnTo>
                  <a:lnTo>
                    <a:pt x="3601" y="160386"/>
                  </a:lnTo>
                  <a:lnTo>
                    <a:pt x="13549" y="160669"/>
                  </a:lnTo>
                  <a:lnTo>
                    <a:pt x="17161" y="157099"/>
                  </a:lnTo>
                  <a:lnTo>
                    <a:pt x="17527" y="150195"/>
                  </a:lnTo>
                  <a:lnTo>
                    <a:pt x="17605" y="145833"/>
                  </a:lnTo>
                  <a:lnTo>
                    <a:pt x="17936" y="143727"/>
                  </a:lnTo>
                  <a:lnTo>
                    <a:pt x="36168" y="106926"/>
                  </a:lnTo>
                  <a:lnTo>
                    <a:pt x="72440" y="89407"/>
                  </a:lnTo>
                  <a:lnTo>
                    <a:pt x="382140" y="88703"/>
                  </a:lnTo>
                  <a:lnTo>
                    <a:pt x="372768" y="82164"/>
                  </a:lnTo>
                  <a:lnTo>
                    <a:pt x="318055" y="71940"/>
                  </a:lnTo>
                  <a:lnTo>
                    <a:pt x="241762" y="71530"/>
                  </a:lnTo>
                  <a:lnTo>
                    <a:pt x="207921" y="71418"/>
                  </a:lnTo>
                  <a:lnTo>
                    <a:pt x="193972" y="68080"/>
                  </a:lnTo>
                  <a:lnTo>
                    <a:pt x="183843" y="59034"/>
                  </a:lnTo>
                  <a:lnTo>
                    <a:pt x="179275" y="46261"/>
                  </a:lnTo>
                  <a:lnTo>
                    <a:pt x="182732" y="31718"/>
                  </a:lnTo>
                  <a:lnTo>
                    <a:pt x="191687" y="21449"/>
                  </a:lnTo>
                  <a:lnTo>
                    <a:pt x="204180" y="16891"/>
                  </a:lnTo>
                  <a:lnTo>
                    <a:pt x="206695" y="16789"/>
                  </a:lnTo>
                  <a:lnTo>
                    <a:pt x="241303" y="16789"/>
                  </a:lnTo>
                  <a:lnTo>
                    <a:pt x="237064" y="11517"/>
                  </a:lnTo>
                  <a:lnTo>
                    <a:pt x="225332" y="4301"/>
                  </a:lnTo>
                  <a:lnTo>
                    <a:pt x="213325" y="501"/>
                  </a:lnTo>
                  <a:lnTo>
                    <a:pt x="201461" y="0"/>
                  </a:lnTo>
                  <a:close/>
                </a:path>
                <a:path w="413385" h="161290">
                  <a:moveTo>
                    <a:pt x="382140" y="88703"/>
                  </a:moveTo>
                  <a:lnTo>
                    <a:pt x="334345" y="88703"/>
                  </a:lnTo>
                  <a:lnTo>
                    <a:pt x="338869" y="88923"/>
                  </a:lnTo>
                  <a:lnTo>
                    <a:pt x="343225" y="89729"/>
                  </a:lnTo>
                  <a:lnTo>
                    <a:pt x="379018" y="109001"/>
                  </a:lnTo>
                  <a:lnTo>
                    <a:pt x="395401" y="145833"/>
                  </a:lnTo>
                  <a:lnTo>
                    <a:pt x="395956" y="156941"/>
                  </a:lnTo>
                  <a:lnTo>
                    <a:pt x="399432" y="160627"/>
                  </a:lnTo>
                  <a:lnTo>
                    <a:pt x="409799" y="160449"/>
                  </a:lnTo>
                  <a:lnTo>
                    <a:pt x="413338" y="156596"/>
                  </a:lnTo>
                  <a:lnTo>
                    <a:pt x="412864" y="145833"/>
                  </a:lnTo>
                  <a:lnTo>
                    <a:pt x="393612" y="99460"/>
                  </a:lnTo>
                  <a:lnTo>
                    <a:pt x="383906" y="89935"/>
                  </a:lnTo>
                  <a:lnTo>
                    <a:pt x="382140" y="88703"/>
                  </a:lnTo>
                  <a:close/>
                </a:path>
                <a:path w="413385" h="161290">
                  <a:moveTo>
                    <a:pt x="241303" y="16789"/>
                  </a:moveTo>
                  <a:lnTo>
                    <a:pt x="206695" y="16789"/>
                  </a:lnTo>
                  <a:lnTo>
                    <a:pt x="220237" y="20498"/>
                  </a:lnTo>
                  <a:lnTo>
                    <a:pt x="230026" y="30051"/>
                  </a:lnTo>
                  <a:lnTo>
                    <a:pt x="234023" y="43394"/>
                  </a:lnTo>
                  <a:lnTo>
                    <a:pt x="230431" y="57256"/>
                  </a:lnTo>
                  <a:lnTo>
                    <a:pt x="221072" y="67188"/>
                  </a:lnTo>
                  <a:lnTo>
                    <a:pt x="207921" y="71418"/>
                  </a:lnTo>
                  <a:lnTo>
                    <a:pt x="241825" y="71418"/>
                  </a:lnTo>
                  <a:lnTo>
                    <a:pt x="248165" y="60069"/>
                  </a:lnTo>
                  <a:lnTo>
                    <a:pt x="251085" y="48166"/>
                  </a:lnTo>
                  <a:lnTo>
                    <a:pt x="248462" y="31639"/>
                  </a:lnTo>
                  <a:lnTo>
                    <a:pt x="243807" y="19902"/>
                  </a:lnTo>
                  <a:lnTo>
                    <a:pt x="241303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395"/>
            <p:cNvSpPr/>
            <p:nvPr/>
          </p:nvSpPr>
          <p:spPr>
            <a:xfrm>
              <a:off x="4333612" y="7931006"/>
              <a:ext cx="413384" cy="269240"/>
            </a:xfrm>
            <a:custGeom>
              <a:avLst/>
              <a:gdLst/>
              <a:ahLst/>
              <a:cxnLst/>
              <a:rect l="l" t="t" r="r" b="b"/>
              <a:pathLst>
                <a:path w="413385" h="269240">
                  <a:moveTo>
                    <a:pt x="332582" y="0"/>
                  </a:moveTo>
                  <a:lnTo>
                    <a:pt x="77050" y="94"/>
                  </a:lnTo>
                  <a:lnTo>
                    <a:pt x="42530" y="20771"/>
                  </a:lnTo>
                  <a:lnTo>
                    <a:pt x="36364" y="46546"/>
                  </a:lnTo>
                  <a:lnTo>
                    <a:pt x="37418" y="59368"/>
                  </a:lnTo>
                  <a:lnTo>
                    <a:pt x="38035" y="72061"/>
                  </a:lnTo>
                  <a:lnTo>
                    <a:pt x="38375" y="84666"/>
                  </a:lnTo>
                  <a:lnTo>
                    <a:pt x="38559" y="94824"/>
                  </a:lnTo>
                  <a:lnTo>
                    <a:pt x="36779" y="98782"/>
                  </a:lnTo>
                  <a:lnTo>
                    <a:pt x="31795" y="106897"/>
                  </a:lnTo>
                  <a:lnTo>
                    <a:pt x="27868" y="111315"/>
                  </a:lnTo>
                  <a:lnTo>
                    <a:pt x="24360" y="115996"/>
                  </a:lnTo>
                  <a:lnTo>
                    <a:pt x="5149" y="148916"/>
                  </a:lnTo>
                  <a:lnTo>
                    <a:pt x="0" y="187398"/>
                  </a:lnTo>
                  <a:lnTo>
                    <a:pt x="1072" y="199517"/>
                  </a:lnTo>
                  <a:lnTo>
                    <a:pt x="14600" y="237393"/>
                  </a:lnTo>
                  <a:lnTo>
                    <a:pt x="43530" y="263640"/>
                  </a:lnTo>
                  <a:lnTo>
                    <a:pt x="335836" y="268920"/>
                  </a:lnTo>
                  <a:lnTo>
                    <a:pt x="351740" y="267859"/>
                  </a:lnTo>
                  <a:lnTo>
                    <a:pt x="365560" y="264726"/>
                  </a:lnTo>
                  <a:lnTo>
                    <a:pt x="377424" y="259525"/>
                  </a:lnTo>
                  <a:lnTo>
                    <a:pt x="387463" y="252257"/>
                  </a:lnTo>
                  <a:lnTo>
                    <a:pt x="389742" y="249709"/>
                  </a:lnTo>
                  <a:lnTo>
                    <a:pt x="161833" y="249709"/>
                  </a:lnTo>
                  <a:lnTo>
                    <a:pt x="190910" y="157408"/>
                  </a:lnTo>
                  <a:lnTo>
                    <a:pt x="193036" y="150393"/>
                  </a:lnTo>
                  <a:lnTo>
                    <a:pt x="189120" y="142969"/>
                  </a:lnTo>
                  <a:lnTo>
                    <a:pt x="157979" y="133283"/>
                  </a:lnTo>
                  <a:lnTo>
                    <a:pt x="251254" y="27978"/>
                  </a:lnTo>
                  <a:lnTo>
                    <a:pt x="374232" y="27978"/>
                  </a:lnTo>
                  <a:lnTo>
                    <a:pt x="365482" y="15115"/>
                  </a:lnTo>
                  <a:lnTo>
                    <a:pt x="355597" y="6308"/>
                  </a:lnTo>
                  <a:lnTo>
                    <a:pt x="344716" y="1485"/>
                  </a:lnTo>
                  <a:lnTo>
                    <a:pt x="332582" y="0"/>
                  </a:lnTo>
                  <a:close/>
                </a:path>
                <a:path w="413385" h="269240">
                  <a:moveTo>
                    <a:pt x="374232" y="27978"/>
                  </a:moveTo>
                  <a:lnTo>
                    <a:pt x="251254" y="27978"/>
                  </a:lnTo>
                  <a:lnTo>
                    <a:pt x="222187" y="120425"/>
                  </a:lnTo>
                  <a:lnTo>
                    <a:pt x="220051" y="127430"/>
                  </a:lnTo>
                  <a:lnTo>
                    <a:pt x="223967" y="134854"/>
                  </a:lnTo>
                  <a:lnTo>
                    <a:pt x="255107" y="144550"/>
                  </a:lnTo>
                  <a:lnTo>
                    <a:pt x="161833" y="249709"/>
                  </a:lnTo>
                  <a:lnTo>
                    <a:pt x="389742" y="249709"/>
                  </a:lnTo>
                  <a:lnTo>
                    <a:pt x="395806" y="242928"/>
                  </a:lnTo>
                  <a:lnTo>
                    <a:pt x="410423" y="206993"/>
                  </a:lnTo>
                  <a:lnTo>
                    <a:pt x="413132" y="180527"/>
                  </a:lnTo>
                  <a:lnTo>
                    <a:pt x="412395" y="168086"/>
                  </a:lnTo>
                  <a:lnTo>
                    <a:pt x="394044" y="122949"/>
                  </a:lnTo>
                  <a:lnTo>
                    <a:pt x="385796" y="112214"/>
                  </a:lnTo>
                  <a:lnTo>
                    <a:pt x="378366" y="101921"/>
                  </a:lnTo>
                  <a:lnTo>
                    <a:pt x="376412" y="99012"/>
                  </a:lnTo>
                  <a:lnTo>
                    <a:pt x="374831" y="95274"/>
                  </a:lnTo>
                  <a:lnTo>
                    <a:pt x="374985" y="79242"/>
                  </a:lnTo>
                  <a:lnTo>
                    <a:pt x="375403" y="66540"/>
                  </a:lnTo>
                  <a:lnTo>
                    <a:pt x="376262" y="53879"/>
                  </a:lnTo>
                  <a:lnTo>
                    <a:pt x="376764" y="40751"/>
                  </a:lnTo>
                  <a:lnTo>
                    <a:pt x="374626" y="28556"/>
                  </a:lnTo>
                  <a:lnTo>
                    <a:pt x="374232" y="27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3137223" y="2891702"/>
            <a:ext cx="540000" cy="540000"/>
            <a:chOff x="14246575" y="5016318"/>
            <a:chExt cx="534670" cy="534670"/>
          </a:xfrm>
        </p:grpSpPr>
        <p:sp>
          <p:nvSpPr>
            <p:cNvPr id="32" name="bk object 130"/>
            <p:cNvSpPr/>
            <p:nvPr/>
          </p:nvSpPr>
          <p:spPr>
            <a:xfrm>
              <a:off x="14246575" y="501631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/>
            <p:cNvSpPr/>
            <p:nvPr/>
          </p:nvSpPr>
          <p:spPr>
            <a:xfrm>
              <a:off x="14396721" y="5083994"/>
              <a:ext cx="227329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151377" y="0"/>
                  </a:moveTo>
                  <a:lnTo>
                    <a:pt x="0" y="227061"/>
                  </a:lnTo>
                  <a:lnTo>
                    <a:pt x="100918" y="227061"/>
                  </a:lnTo>
                  <a:lnTo>
                    <a:pt x="75683" y="378438"/>
                  </a:lnTo>
                  <a:lnTo>
                    <a:pt x="227061" y="151377"/>
                  </a:lnTo>
                  <a:lnTo>
                    <a:pt x="126142" y="151377"/>
                  </a:lnTo>
                  <a:lnTo>
                    <a:pt x="151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Прямоугольник 34"/>
          <p:cNvSpPr/>
          <p:nvPr/>
        </p:nvSpPr>
        <p:spPr>
          <a:xfrm>
            <a:off x="7728413" y="3613982"/>
            <a:ext cx="18055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rgbClr val="4F81BD"/>
                </a:solidFill>
                <a:latin typeface="PFDinTextCondPro-Medium"/>
              </a:rPr>
              <a:t>543</a:t>
            </a:r>
          </a:p>
          <a:p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МВт</a:t>
            </a:r>
            <a:r>
              <a:rPr lang="ru-RU" sz="1600" dirty="0" smtClean="0">
                <a:solidFill>
                  <a:srgbClr val="725099"/>
                </a:solidFill>
                <a:latin typeface="PFDinTextCondPro-Medium"/>
              </a:rPr>
              <a:t> </a:t>
            </a:r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мощности, проходящей через 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систему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7133582" y="2057421"/>
            <a:ext cx="95571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tx1"/>
                </a:solidFill>
                <a:latin typeface="PFDinTextCondPro-Medium"/>
              </a:rPr>
              <a:t>2030</a:t>
            </a:r>
            <a:r>
              <a:rPr lang="ru-RU" sz="2400" dirty="0" smtClean="0">
                <a:solidFill>
                  <a:srgbClr val="725099"/>
                </a:solidFill>
                <a:latin typeface="PFDinTextCondPro-Medium"/>
              </a:rPr>
              <a:t> 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PFDinTextCondPro-Medium"/>
              </a:rPr>
              <a:t>год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5816579" y="3615019"/>
            <a:ext cx="10663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4F81BD"/>
                </a:solidFill>
                <a:latin typeface="PFDinTextCondPro-Medium"/>
              </a:rPr>
              <a:t>896</a:t>
            </a:r>
          </a:p>
          <a:p>
            <a:r>
              <a:rPr lang="ru-RU" sz="1600" dirty="0" smtClean="0">
                <a:latin typeface="PFDinTextCondPro-Medium"/>
              </a:rPr>
              <a:t>млн руб. </a:t>
            </a:r>
            <a:endParaRPr lang="ru-RU" sz="1600" dirty="0">
              <a:latin typeface="PFDinTextCondPro-Medium"/>
            </a:endParaRPr>
          </a:p>
        </p:txBody>
      </p:sp>
      <p:grpSp>
        <p:nvGrpSpPr>
          <p:cNvPr id="39" name="Группа 38"/>
          <p:cNvGrpSpPr/>
          <p:nvPr/>
        </p:nvGrpSpPr>
        <p:grpSpPr>
          <a:xfrm>
            <a:off x="6079738" y="2891702"/>
            <a:ext cx="540000" cy="540000"/>
            <a:chOff x="4163209" y="7634542"/>
            <a:chExt cx="754380" cy="754380"/>
          </a:xfrm>
        </p:grpSpPr>
        <p:sp>
          <p:nvSpPr>
            <p:cNvPr id="40" name="object 393"/>
            <p:cNvSpPr/>
            <p:nvPr/>
          </p:nvSpPr>
          <p:spPr>
            <a:xfrm>
              <a:off x="4163209" y="7634542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79" h="754379">
                  <a:moveTo>
                    <a:pt x="378238" y="0"/>
                  </a:moveTo>
                  <a:lnTo>
                    <a:pt x="320265" y="4230"/>
                  </a:lnTo>
                  <a:lnTo>
                    <a:pt x="263079" y="17528"/>
                  </a:lnTo>
                  <a:lnTo>
                    <a:pt x="207763" y="40064"/>
                  </a:lnTo>
                  <a:lnTo>
                    <a:pt x="155400" y="72010"/>
                  </a:lnTo>
                  <a:lnTo>
                    <a:pt x="108837" y="111936"/>
                  </a:lnTo>
                  <a:lnTo>
                    <a:pt x="70310" y="157580"/>
                  </a:lnTo>
                  <a:lnTo>
                    <a:pt x="39991" y="207858"/>
                  </a:lnTo>
                  <a:lnTo>
                    <a:pt x="18052" y="261686"/>
                  </a:lnTo>
                  <a:lnTo>
                    <a:pt x="4664" y="317980"/>
                  </a:lnTo>
                  <a:lnTo>
                    <a:pt x="0" y="375656"/>
                  </a:lnTo>
                  <a:lnTo>
                    <a:pt x="992" y="404673"/>
                  </a:lnTo>
                  <a:lnTo>
                    <a:pt x="9735" y="462389"/>
                  </a:lnTo>
                  <a:lnTo>
                    <a:pt x="27630" y="518777"/>
                  </a:lnTo>
                  <a:lnTo>
                    <a:pt x="54850" y="572752"/>
                  </a:lnTo>
                  <a:lnTo>
                    <a:pt x="91191" y="622772"/>
                  </a:lnTo>
                  <a:lnTo>
                    <a:pt x="134111" y="665339"/>
                  </a:lnTo>
                  <a:lnTo>
                    <a:pt x="182208" y="699783"/>
                  </a:lnTo>
                  <a:lnTo>
                    <a:pt x="234396" y="725934"/>
                  </a:lnTo>
                  <a:lnTo>
                    <a:pt x="289593" y="743619"/>
                  </a:lnTo>
                  <a:lnTo>
                    <a:pt x="346713" y="752666"/>
                  </a:lnTo>
                  <a:lnTo>
                    <a:pt x="375656" y="753897"/>
                  </a:lnTo>
                  <a:lnTo>
                    <a:pt x="404673" y="752905"/>
                  </a:lnTo>
                  <a:lnTo>
                    <a:pt x="462389" y="744162"/>
                  </a:lnTo>
                  <a:lnTo>
                    <a:pt x="518777" y="726267"/>
                  </a:lnTo>
                  <a:lnTo>
                    <a:pt x="572752" y="699047"/>
                  </a:lnTo>
                  <a:lnTo>
                    <a:pt x="622772" y="662705"/>
                  </a:lnTo>
                  <a:lnTo>
                    <a:pt x="665338" y="619782"/>
                  </a:lnTo>
                  <a:lnTo>
                    <a:pt x="699782" y="571685"/>
                  </a:lnTo>
                  <a:lnTo>
                    <a:pt x="725931" y="519496"/>
                  </a:lnTo>
                  <a:lnTo>
                    <a:pt x="743615" y="464300"/>
                  </a:lnTo>
                  <a:lnTo>
                    <a:pt x="752662" y="407180"/>
                  </a:lnTo>
                  <a:lnTo>
                    <a:pt x="753893" y="378238"/>
                  </a:lnTo>
                  <a:lnTo>
                    <a:pt x="752900" y="349221"/>
                  </a:lnTo>
                  <a:lnTo>
                    <a:pt x="744158" y="291506"/>
                  </a:lnTo>
                  <a:lnTo>
                    <a:pt x="726263" y="235119"/>
                  </a:lnTo>
                  <a:lnTo>
                    <a:pt x="699046" y="181144"/>
                  </a:lnTo>
                  <a:lnTo>
                    <a:pt x="662705" y="131125"/>
                  </a:lnTo>
                  <a:lnTo>
                    <a:pt x="619782" y="88558"/>
                  </a:lnTo>
                  <a:lnTo>
                    <a:pt x="571685" y="54114"/>
                  </a:lnTo>
                  <a:lnTo>
                    <a:pt x="519496" y="27963"/>
                  </a:lnTo>
                  <a:lnTo>
                    <a:pt x="464300" y="10278"/>
                  </a:lnTo>
                  <a:lnTo>
                    <a:pt x="407180" y="1231"/>
                  </a:lnTo>
                  <a:lnTo>
                    <a:pt x="378238" y="0"/>
                  </a:lnTo>
                  <a:close/>
                </a:path>
              </a:pathLst>
            </a:custGeom>
            <a:solidFill>
              <a:srgbClr val="0F59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4"/>
            <p:cNvSpPr/>
            <p:nvPr/>
          </p:nvSpPr>
          <p:spPr>
            <a:xfrm>
              <a:off x="4333625" y="7823521"/>
              <a:ext cx="413384" cy="161290"/>
            </a:xfrm>
            <a:custGeom>
              <a:avLst/>
              <a:gdLst/>
              <a:ahLst/>
              <a:cxnLst/>
              <a:rect l="l" t="t" r="r" b="b"/>
              <a:pathLst>
                <a:path w="413385" h="161290">
                  <a:moveTo>
                    <a:pt x="201461" y="0"/>
                  </a:moveTo>
                  <a:lnTo>
                    <a:pt x="164532" y="29206"/>
                  </a:lnTo>
                  <a:lnTo>
                    <a:pt x="162482" y="43179"/>
                  </a:lnTo>
                  <a:lnTo>
                    <a:pt x="163649" y="55154"/>
                  </a:lnTo>
                  <a:lnTo>
                    <a:pt x="167872" y="65860"/>
                  </a:lnTo>
                  <a:lnTo>
                    <a:pt x="165795" y="71530"/>
                  </a:lnTo>
                  <a:lnTo>
                    <a:pt x="89556" y="71580"/>
                  </a:lnTo>
                  <a:lnTo>
                    <a:pt x="47944" y="78560"/>
                  </a:lnTo>
                  <a:lnTo>
                    <a:pt x="16215" y="105474"/>
                  </a:lnTo>
                  <a:lnTo>
                    <a:pt x="149" y="150195"/>
                  </a:lnTo>
                  <a:lnTo>
                    <a:pt x="0" y="156732"/>
                  </a:lnTo>
                  <a:lnTo>
                    <a:pt x="3601" y="160386"/>
                  </a:lnTo>
                  <a:lnTo>
                    <a:pt x="13549" y="160669"/>
                  </a:lnTo>
                  <a:lnTo>
                    <a:pt x="17161" y="157099"/>
                  </a:lnTo>
                  <a:lnTo>
                    <a:pt x="17527" y="150195"/>
                  </a:lnTo>
                  <a:lnTo>
                    <a:pt x="17605" y="145833"/>
                  </a:lnTo>
                  <a:lnTo>
                    <a:pt x="17936" y="143727"/>
                  </a:lnTo>
                  <a:lnTo>
                    <a:pt x="36168" y="106926"/>
                  </a:lnTo>
                  <a:lnTo>
                    <a:pt x="72440" y="89407"/>
                  </a:lnTo>
                  <a:lnTo>
                    <a:pt x="382140" y="88703"/>
                  </a:lnTo>
                  <a:lnTo>
                    <a:pt x="372768" y="82164"/>
                  </a:lnTo>
                  <a:lnTo>
                    <a:pt x="318055" y="71940"/>
                  </a:lnTo>
                  <a:lnTo>
                    <a:pt x="241762" y="71530"/>
                  </a:lnTo>
                  <a:lnTo>
                    <a:pt x="207921" y="71418"/>
                  </a:lnTo>
                  <a:lnTo>
                    <a:pt x="193972" y="68080"/>
                  </a:lnTo>
                  <a:lnTo>
                    <a:pt x="183843" y="59034"/>
                  </a:lnTo>
                  <a:lnTo>
                    <a:pt x="179275" y="46261"/>
                  </a:lnTo>
                  <a:lnTo>
                    <a:pt x="182732" y="31718"/>
                  </a:lnTo>
                  <a:lnTo>
                    <a:pt x="191687" y="21449"/>
                  </a:lnTo>
                  <a:lnTo>
                    <a:pt x="204180" y="16891"/>
                  </a:lnTo>
                  <a:lnTo>
                    <a:pt x="206695" y="16789"/>
                  </a:lnTo>
                  <a:lnTo>
                    <a:pt x="241303" y="16789"/>
                  </a:lnTo>
                  <a:lnTo>
                    <a:pt x="237064" y="11517"/>
                  </a:lnTo>
                  <a:lnTo>
                    <a:pt x="225332" y="4301"/>
                  </a:lnTo>
                  <a:lnTo>
                    <a:pt x="213325" y="501"/>
                  </a:lnTo>
                  <a:lnTo>
                    <a:pt x="201461" y="0"/>
                  </a:lnTo>
                  <a:close/>
                </a:path>
                <a:path w="413385" h="161290">
                  <a:moveTo>
                    <a:pt x="382140" y="88703"/>
                  </a:moveTo>
                  <a:lnTo>
                    <a:pt x="334345" y="88703"/>
                  </a:lnTo>
                  <a:lnTo>
                    <a:pt x="338869" y="88923"/>
                  </a:lnTo>
                  <a:lnTo>
                    <a:pt x="343225" y="89729"/>
                  </a:lnTo>
                  <a:lnTo>
                    <a:pt x="379018" y="109001"/>
                  </a:lnTo>
                  <a:lnTo>
                    <a:pt x="395401" y="145833"/>
                  </a:lnTo>
                  <a:lnTo>
                    <a:pt x="395956" y="156941"/>
                  </a:lnTo>
                  <a:lnTo>
                    <a:pt x="399432" y="160627"/>
                  </a:lnTo>
                  <a:lnTo>
                    <a:pt x="409799" y="160449"/>
                  </a:lnTo>
                  <a:lnTo>
                    <a:pt x="413338" y="156596"/>
                  </a:lnTo>
                  <a:lnTo>
                    <a:pt x="412864" y="145833"/>
                  </a:lnTo>
                  <a:lnTo>
                    <a:pt x="393612" y="99460"/>
                  </a:lnTo>
                  <a:lnTo>
                    <a:pt x="383906" y="89935"/>
                  </a:lnTo>
                  <a:lnTo>
                    <a:pt x="382140" y="88703"/>
                  </a:lnTo>
                  <a:close/>
                </a:path>
                <a:path w="413385" h="161290">
                  <a:moveTo>
                    <a:pt x="241303" y="16789"/>
                  </a:moveTo>
                  <a:lnTo>
                    <a:pt x="206695" y="16789"/>
                  </a:lnTo>
                  <a:lnTo>
                    <a:pt x="220237" y="20498"/>
                  </a:lnTo>
                  <a:lnTo>
                    <a:pt x="230026" y="30051"/>
                  </a:lnTo>
                  <a:lnTo>
                    <a:pt x="234023" y="43394"/>
                  </a:lnTo>
                  <a:lnTo>
                    <a:pt x="230431" y="57256"/>
                  </a:lnTo>
                  <a:lnTo>
                    <a:pt x="221072" y="67188"/>
                  </a:lnTo>
                  <a:lnTo>
                    <a:pt x="207921" y="71418"/>
                  </a:lnTo>
                  <a:lnTo>
                    <a:pt x="241825" y="71418"/>
                  </a:lnTo>
                  <a:lnTo>
                    <a:pt x="248165" y="60069"/>
                  </a:lnTo>
                  <a:lnTo>
                    <a:pt x="251085" y="48166"/>
                  </a:lnTo>
                  <a:lnTo>
                    <a:pt x="248462" y="31639"/>
                  </a:lnTo>
                  <a:lnTo>
                    <a:pt x="243807" y="19902"/>
                  </a:lnTo>
                  <a:lnTo>
                    <a:pt x="241303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5"/>
            <p:cNvSpPr/>
            <p:nvPr/>
          </p:nvSpPr>
          <p:spPr>
            <a:xfrm>
              <a:off x="4333612" y="7931006"/>
              <a:ext cx="413384" cy="269240"/>
            </a:xfrm>
            <a:custGeom>
              <a:avLst/>
              <a:gdLst/>
              <a:ahLst/>
              <a:cxnLst/>
              <a:rect l="l" t="t" r="r" b="b"/>
              <a:pathLst>
                <a:path w="413385" h="269240">
                  <a:moveTo>
                    <a:pt x="332582" y="0"/>
                  </a:moveTo>
                  <a:lnTo>
                    <a:pt x="77050" y="94"/>
                  </a:lnTo>
                  <a:lnTo>
                    <a:pt x="42530" y="20771"/>
                  </a:lnTo>
                  <a:lnTo>
                    <a:pt x="36364" y="46546"/>
                  </a:lnTo>
                  <a:lnTo>
                    <a:pt x="37418" y="59368"/>
                  </a:lnTo>
                  <a:lnTo>
                    <a:pt x="38035" y="72061"/>
                  </a:lnTo>
                  <a:lnTo>
                    <a:pt x="38375" y="84666"/>
                  </a:lnTo>
                  <a:lnTo>
                    <a:pt x="38559" y="94824"/>
                  </a:lnTo>
                  <a:lnTo>
                    <a:pt x="36779" y="98782"/>
                  </a:lnTo>
                  <a:lnTo>
                    <a:pt x="31795" y="106897"/>
                  </a:lnTo>
                  <a:lnTo>
                    <a:pt x="27868" y="111315"/>
                  </a:lnTo>
                  <a:lnTo>
                    <a:pt x="24360" y="115996"/>
                  </a:lnTo>
                  <a:lnTo>
                    <a:pt x="5149" y="148916"/>
                  </a:lnTo>
                  <a:lnTo>
                    <a:pt x="0" y="187398"/>
                  </a:lnTo>
                  <a:lnTo>
                    <a:pt x="1072" y="199517"/>
                  </a:lnTo>
                  <a:lnTo>
                    <a:pt x="14600" y="237393"/>
                  </a:lnTo>
                  <a:lnTo>
                    <a:pt x="43530" y="263640"/>
                  </a:lnTo>
                  <a:lnTo>
                    <a:pt x="335836" y="268920"/>
                  </a:lnTo>
                  <a:lnTo>
                    <a:pt x="351740" y="267859"/>
                  </a:lnTo>
                  <a:lnTo>
                    <a:pt x="365560" y="264726"/>
                  </a:lnTo>
                  <a:lnTo>
                    <a:pt x="377424" y="259525"/>
                  </a:lnTo>
                  <a:lnTo>
                    <a:pt x="387463" y="252257"/>
                  </a:lnTo>
                  <a:lnTo>
                    <a:pt x="389742" y="249709"/>
                  </a:lnTo>
                  <a:lnTo>
                    <a:pt x="161833" y="249709"/>
                  </a:lnTo>
                  <a:lnTo>
                    <a:pt x="190910" y="157408"/>
                  </a:lnTo>
                  <a:lnTo>
                    <a:pt x="193036" y="150393"/>
                  </a:lnTo>
                  <a:lnTo>
                    <a:pt x="189120" y="142969"/>
                  </a:lnTo>
                  <a:lnTo>
                    <a:pt x="157979" y="133283"/>
                  </a:lnTo>
                  <a:lnTo>
                    <a:pt x="251254" y="27978"/>
                  </a:lnTo>
                  <a:lnTo>
                    <a:pt x="374232" y="27978"/>
                  </a:lnTo>
                  <a:lnTo>
                    <a:pt x="365482" y="15115"/>
                  </a:lnTo>
                  <a:lnTo>
                    <a:pt x="355597" y="6308"/>
                  </a:lnTo>
                  <a:lnTo>
                    <a:pt x="344716" y="1485"/>
                  </a:lnTo>
                  <a:lnTo>
                    <a:pt x="332582" y="0"/>
                  </a:lnTo>
                  <a:close/>
                </a:path>
                <a:path w="413385" h="269240">
                  <a:moveTo>
                    <a:pt x="374232" y="27978"/>
                  </a:moveTo>
                  <a:lnTo>
                    <a:pt x="251254" y="27978"/>
                  </a:lnTo>
                  <a:lnTo>
                    <a:pt x="222187" y="120425"/>
                  </a:lnTo>
                  <a:lnTo>
                    <a:pt x="220051" y="127430"/>
                  </a:lnTo>
                  <a:lnTo>
                    <a:pt x="223967" y="134854"/>
                  </a:lnTo>
                  <a:lnTo>
                    <a:pt x="255107" y="144550"/>
                  </a:lnTo>
                  <a:lnTo>
                    <a:pt x="161833" y="249709"/>
                  </a:lnTo>
                  <a:lnTo>
                    <a:pt x="389742" y="249709"/>
                  </a:lnTo>
                  <a:lnTo>
                    <a:pt x="395806" y="242928"/>
                  </a:lnTo>
                  <a:lnTo>
                    <a:pt x="410423" y="206993"/>
                  </a:lnTo>
                  <a:lnTo>
                    <a:pt x="413132" y="180527"/>
                  </a:lnTo>
                  <a:lnTo>
                    <a:pt x="412395" y="168086"/>
                  </a:lnTo>
                  <a:lnTo>
                    <a:pt x="394044" y="122949"/>
                  </a:lnTo>
                  <a:lnTo>
                    <a:pt x="385796" y="112214"/>
                  </a:lnTo>
                  <a:lnTo>
                    <a:pt x="378366" y="101921"/>
                  </a:lnTo>
                  <a:lnTo>
                    <a:pt x="376412" y="99012"/>
                  </a:lnTo>
                  <a:lnTo>
                    <a:pt x="374831" y="95274"/>
                  </a:lnTo>
                  <a:lnTo>
                    <a:pt x="374985" y="79242"/>
                  </a:lnTo>
                  <a:lnTo>
                    <a:pt x="375403" y="66540"/>
                  </a:lnTo>
                  <a:lnTo>
                    <a:pt x="376262" y="53879"/>
                  </a:lnTo>
                  <a:lnTo>
                    <a:pt x="376764" y="40751"/>
                  </a:lnTo>
                  <a:lnTo>
                    <a:pt x="374626" y="28556"/>
                  </a:lnTo>
                  <a:lnTo>
                    <a:pt x="374232" y="2797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8267602" y="2891702"/>
            <a:ext cx="540000" cy="540000"/>
            <a:chOff x="14246575" y="5016318"/>
            <a:chExt cx="534670" cy="534670"/>
          </a:xfrm>
        </p:grpSpPr>
        <p:sp>
          <p:nvSpPr>
            <p:cNvPr id="44" name="bk object 130"/>
            <p:cNvSpPr/>
            <p:nvPr/>
          </p:nvSpPr>
          <p:spPr>
            <a:xfrm>
              <a:off x="14246575" y="501631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4F9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9"/>
            <p:cNvSpPr/>
            <p:nvPr/>
          </p:nvSpPr>
          <p:spPr>
            <a:xfrm>
              <a:off x="14396721" y="5083994"/>
              <a:ext cx="227329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151377" y="0"/>
                  </a:moveTo>
                  <a:lnTo>
                    <a:pt x="0" y="227061"/>
                  </a:lnTo>
                  <a:lnTo>
                    <a:pt x="100918" y="227061"/>
                  </a:lnTo>
                  <a:lnTo>
                    <a:pt x="75683" y="378438"/>
                  </a:lnTo>
                  <a:lnTo>
                    <a:pt x="227061" y="151377"/>
                  </a:lnTo>
                  <a:lnTo>
                    <a:pt x="126142" y="151377"/>
                  </a:lnTo>
                  <a:lnTo>
                    <a:pt x="151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Номер слайда 4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297039" y="6406913"/>
            <a:ext cx="4457700" cy="307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400" i="1" dirty="0">
                <a:solidFill>
                  <a:srgbClr val="A7A7A7"/>
                </a:solidFill>
                <a:latin typeface="PFDinTextCondPro-Medium"/>
              </a:rPr>
              <a:t>Источник: </a:t>
            </a:r>
            <a:r>
              <a:rPr lang="en-US" sz="1400" i="1" dirty="0">
                <a:solidFill>
                  <a:srgbClr val="A7A7A7"/>
                </a:solidFill>
                <a:latin typeface="PFDinTextCondPro-Medium"/>
              </a:rPr>
              <a:t>Guidehouse (Navigant Research)</a:t>
            </a:r>
            <a:r>
              <a:rPr lang="en-US" sz="1400" dirty="0">
                <a:solidFill>
                  <a:srgbClr val="A7A7A7"/>
                </a:solidFill>
                <a:latin typeface="PFDinTextCondPro-Medium"/>
              </a:rPr>
              <a:t> </a:t>
            </a:r>
            <a:endParaRPr lang="ru-RU" sz="1400" dirty="0">
              <a:solidFill>
                <a:srgbClr val="A7A7A7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67" name="Группа 66"/>
          <p:cNvGrpSpPr/>
          <p:nvPr/>
        </p:nvGrpSpPr>
        <p:grpSpPr>
          <a:xfrm>
            <a:off x="2302077" y="1207348"/>
            <a:ext cx="5301847" cy="566211"/>
            <a:chOff x="2576925" y="1207348"/>
            <a:chExt cx="5301847" cy="566211"/>
          </a:xfrm>
        </p:grpSpPr>
        <p:grpSp>
          <p:nvGrpSpPr>
            <p:cNvPr id="50" name="Группа 49"/>
            <p:cNvGrpSpPr/>
            <p:nvPr/>
          </p:nvGrpSpPr>
          <p:grpSpPr>
            <a:xfrm>
              <a:off x="4168335" y="1233559"/>
              <a:ext cx="540000" cy="540000"/>
              <a:chOff x="14246575" y="5016318"/>
              <a:chExt cx="534670" cy="534670"/>
            </a:xfrm>
          </p:grpSpPr>
          <p:sp>
            <p:nvSpPr>
              <p:cNvPr id="51" name="bk object 130"/>
              <p:cNvSpPr/>
              <p:nvPr/>
            </p:nvSpPr>
            <p:spPr>
              <a:xfrm>
                <a:off x="14246575" y="5016318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19"/>
              <p:cNvSpPr/>
              <p:nvPr/>
            </p:nvSpPr>
            <p:spPr>
              <a:xfrm>
                <a:off x="14396721" y="5083994"/>
                <a:ext cx="227329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27330" h="378460">
                    <a:moveTo>
                      <a:pt x="151377" y="0"/>
                    </a:moveTo>
                    <a:lnTo>
                      <a:pt x="0" y="227061"/>
                    </a:lnTo>
                    <a:lnTo>
                      <a:pt x="100918" y="227061"/>
                    </a:lnTo>
                    <a:lnTo>
                      <a:pt x="75683" y="378438"/>
                    </a:lnTo>
                    <a:lnTo>
                      <a:pt x="227061" y="151377"/>
                    </a:lnTo>
                    <a:lnTo>
                      <a:pt x="126142" y="151377"/>
                    </a:lnTo>
                    <a:lnTo>
                      <a:pt x="15137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53" name="Группа 52"/>
            <p:cNvGrpSpPr/>
            <p:nvPr/>
          </p:nvGrpSpPr>
          <p:grpSpPr>
            <a:xfrm>
              <a:off x="2576925" y="1207348"/>
              <a:ext cx="540000" cy="540000"/>
              <a:chOff x="4163209" y="7634542"/>
              <a:chExt cx="754380" cy="754380"/>
            </a:xfrm>
          </p:grpSpPr>
          <p:sp>
            <p:nvSpPr>
              <p:cNvPr id="54" name="object 393"/>
              <p:cNvSpPr/>
              <p:nvPr/>
            </p:nvSpPr>
            <p:spPr>
              <a:xfrm>
                <a:off x="4163209" y="7634542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79" h="754379">
                    <a:moveTo>
                      <a:pt x="378238" y="0"/>
                    </a:moveTo>
                    <a:lnTo>
                      <a:pt x="320265" y="4230"/>
                    </a:lnTo>
                    <a:lnTo>
                      <a:pt x="263079" y="17528"/>
                    </a:lnTo>
                    <a:lnTo>
                      <a:pt x="207763" y="40064"/>
                    </a:lnTo>
                    <a:lnTo>
                      <a:pt x="155400" y="72010"/>
                    </a:lnTo>
                    <a:lnTo>
                      <a:pt x="108837" y="111936"/>
                    </a:lnTo>
                    <a:lnTo>
                      <a:pt x="70310" y="157580"/>
                    </a:lnTo>
                    <a:lnTo>
                      <a:pt x="39991" y="207858"/>
                    </a:lnTo>
                    <a:lnTo>
                      <a:pt x="18052" y="261686"/>
                    </a:lnTo>
                    <a:lnTo>
                      <a:pt x="4664" y="317980"/>
                    </a:lnTo>
                    <a:lnTo>
                      <a:pt x="0" y="375656"/>
                    </a:lnTo>
                    <a:lnTo>
                      <a:pt x="992" y="404673"/>
                    </a:lnTo>
                    <a:lnTo>
                      <a:pt x="9735" y="462389"/>
                    </a:lnTo>
                    <a:lnTo>
                      <a:pt x="27630" y="518777"/>
                    </a:lnTo>
                    <a:lnTo>
                      <a:pt x="54850" y="572752"/>
                    </a:lnTo>
                    <a:lnTo>
                      <a:pt x="91191" y="622772"/>
                    </a:lnTo>
                    <a:lnTo>
                      <a:pt x="134111" y="665339"/>
                    </a:lnTo>
                    <a:lnTo>
                      <a:pt x="182208" y="699783"/>
                    </a:lnTo>
                    <a:lnTo>
                      <a:pt x="234396" y="725934"/>
                    </a:lnTo>
                    <a:lnTo>
                      <a:pt x="289593" y="743619"/>
                    </a:lnTo>
                    <a:lnTo>
                      <a:pt x="346713" y="752666"/>
                    </a:lnTo>
                    <a:lnTo>
                      <a:pt x="375656" y="753897"/>
                    </a:lnTo>
                    <a:lnTo>
                      <a:pt x="404673" y="752905"/>
                    </a:lnTo>
                    <a:lnTo>
                      <a:pt x="462389" y="744162"/>
                    </a:lnTo>
                    <a:lnTo>
                      <a:pt x="518777" y="726267"/>
                    </a:lnTo>
                    <a:lnTo>
                      <a:pt x="572752" y="699047"/>
                    </a:lnTo>
                    <a:lnTo>
                      <a:pt x="622772" y="662705"/>
                    </a:lnTo>
                    <a:lnTo>
                      <a:pt x="665338" y="619782"/>
                    </a:lnTo>
                    <a:lnTo>
                      <a:pt x="699782" y="571685"/>
                    </a:lnTo>
                    <a:lnTo>
                      <a:pt x="725931" y="519496"/>
                    </a:lnTo>
                    <a:lnTo>
                      <a:pt x="743615" y="464300"/>
                    </a:lnTo>
                    <a:lnTo>
                      <a:pt x="752662" y="407180"/>
                    </a:lnTo>
                    <a:lnTo>
                      <a:pt x="753893" y="378238"/>
                    </a:lnTo>
                    <a:lnTo>
                      <a:pt x="752900" y="349221"/>
                    </a:lnTo>
                    <a:lnTo>
                      <a:pt x="744158" y="291506"/>
                    </a:lnTo>
                    <a:lnTo>
                      <a:pt x="726263" y="235119"/>
                    </a:lnTo>
                    <a:lnTo>
                      <a:pt x="699046" y="181144"/>
                    </a:lnTo>
                    <a:lnTo>
                      <a:pt x="662705" y="131125"/>
                    </a:lnTo>
                    <a:lnTo>
                      <a:pt x="619782" y="88558"/>
                    </a:lnTo>
                    <a:lnTo>
                      <a:pt x="571685" y="54114"/>
                    </a:lnTo>
                    <a:lnTo>
                      <a:pt x="519496" y="27963"/>
                    </a:lnTo>
                    <a:lnTo>
                      <a:pt x="464300" y="10278"/>
                    </a:lnTo>
                    <a:lnTo>
                      <a:pt x="407180" y="1231"/>
                    </a:lnTo>
                    <a:lnTo>
                      <a:pt x="378238" y="0"/>
                    </a:lnTo>
                    <a:close/>
                  </a:path>
                </a:pathLst>
              </a:custGeom>
              <a:solidFill>
                <a:srgbClr val="0F599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394"/>
              <p:cNvSpPr/>
              <p:nvPr/>
            </p:nvSpPr>
            <p:spPr>
              <a:xfrm>
                <a:off x="4333625" y="7823521"/>
                <a:ext cx="413384" cy="161290"/>
              </a:xfrm>
              <a:custGeom>
                <a:avLst/>
                <a:gdLst/>
                <a:ahLst/>
                <a:cxnLst/>
                <a:rect l="l" t="t" r="r" b="b"/>
                <a:pathLst>
                  <a:path w="413385" h="161290">
                    <a:moveTo>
                      <a:pt x="201461" y="0"/>
                    </a:moveTo>
                    <a:lnTo>
                      <a:pt x="164532" y="29206"/>
                    </a:lnTo>
                    <a:lnTo>
                      <a:pt x="162482" y="43179"/>
                    </a:lnTo>
                    <a:lnTo>
                      <a:pt x="163649" y="55154"/>
                    </a:lnTo>
                    <a:lnTo>
                      <a:pt x="167872" y="65860"/>
                    </a:lnTo>
                    <a:lnTo>
                      <a:pt x="165795" y="71530"/>
                    </a:lnTo>
                    <a:lnTo>
                      <a:pt x="89556" y="71580"/>
                    </a:lnTo>
                    <a:lnTo>
                      <a:pt x="47944" y="78560"/>
                    </a:lnTo>
                    <a:lnTo>
                      <a:pt x="16215" y="105474"/>
                    </a:lnTo>
                    <a:lnTo>
                      <a:pt x="149" y="150195"/>
                    </a:lnTo>
                    <a:lnTo>
                      <a:pt x="0" y="156732"/>
                    </a:lnTo>
                    <a:lnTo>
                      <a:pt x="3601" y="160386"/>
                    </a:lnTo>
                    <a:lnTo>
                      <a:pt x="13549" y="160669"/>
                    </a:lnTo>
                    <a:lnTo>
                      <a:pt x="17161" y="157099"/>
                    </a:lnTo>
                    <a:lnTo>
                      <a:pt x="17527" y="150195"/>
                    </a:lnTo>
                    <a:lnTo>
                      <a:pt x="17605" y="145833"/>
                    </a:lnTo>
                    <a:lnTo>
                      <a:pt x="17936" y="143727"/>
                    </a:lnTo>
                    <a:lnTo>
                      <a:pt x="36168" y="106926"/>
                    </a:lnTo>
                    <a:lnTo>
                      <a:pt x="72440" y="89407"/>
                    </a:lnTo>
                    <a:lnTo>
                      <a:pt x="382140" y="88703"/>
                    </a:lnTo>
                    <a:lnTo>
                      <a:pt x="372768" y="82164"/>
                    </a:lnTo>
                    <a:lnTo>
                      <a:pt x="318055" y="71940"/>
                    </a:lnTo>
                    <a:lnTo>
                      <a:pt x="241762" y="71530"/>
                    </a:lnTo>
                    <a:lnTo>
                      <a:pt x="207921" y="71418"/>
                    </a:lnTo>
                    <a:lnTo>
                      <a:pt x="193972" y="68080"/>
                    </a:lnTo>
                    <a:lnTo>
                      <a:pt x="183843" y="59034"/>
                    </a:lnTo>
                    <a:lnTo>
                      <a:pt x="179275" y="46261"/>
                    </a:lnTo>
                    <a:lnTo>
                      <a:pt x="182732" y="31718"/>
                    </a:lnTo>
                    <a:lnTo>
                      <a:pt x="191687" y="21449"/>
                    </a:lnTo>
                    <a:lnTo>
                      <a:pt x="204180" y="16891"/>
                    </a:lnTo>
                    <a:lnTo>
                      <a:pt x="206695" y="16789"/>
                    </a:lnTo>
                    <a:lnTo>
                      <a:pt x="241303" y="16789"/>
                    </a:lnTo>
                    <a:lnTo>
                      <a:pt x="237064" y="11517"/>
                    </a:lnTo>
                    <a:lnTo>
                      <a:pt x="225332" y="4301"/>
                    </a:lnTo>
                    <a:lnTo>
                      <a:pt x="213325" y="501"/>
                    </a:lnTo>
                    <a:lnTo>
                      <a:pt x="201461" y="0"/>
                    </a:lnTo>
                    <a:close/>
                  </a:path>
                  <a:path w="413385" h="161290">
                    <a:moveTo>
                      <a:pt x="382140" y="88703"/>
                    </a:moveTo>
                    <a:lnTo>
                      <a:pt x="334345" y="88703"/>
                    </a:lnTo>
                    <a:lnTo>
                      <a:pt x="338869" y="88923"/>
                    </a:lnTo>
                    <a:lnTo>
                      <a:pt x="343225" y="89729"/>
                    </a:lnTo>
                    <a:lnTo>
                      <a:pt x="379018" y="109001"/>
                    </a:lnTo>
                    <a:lnTo>
                      <a:pt x="395401" y="145833"/>
                    </a:lnTo>
                    <a:lnTo>
                      <a:pt x="395956" y="156941"/>
                    </a:lnTo>
                    <a:lnTo>
                      <a:pt x="399432" y="160627"/>
                    </a:lnTo>
                    <a:lnTo>
                      <a:pt x="409799" y="160449"/>
                    </a:lnTo>
                    <a:lnTo>
                      <a:pt x="413338" y="156596"/>
                    </a:lnTo>
                    <a:lnTo>
                      <a:pt x="412864" y="145833"/>
                    </a:lnTo>
                    <a:lnTo>
                      <a:pt x="393612" y="99460"/>
                    </a:lnTo>
                    <a:lnTo>
                      <a:pt x="383906" y="89935"/>
                    </a:lnTo>
                    <a:lnTo>
                      <a:pt x="382140" y="88703"/>
                    </a:lnTo>
                    <a:close/>
                  </a:path>
                  <a:path w="413385" h="161290">
                    <a:moveTo>
                      <a:pt x="241303" y="16789"/>
                    </a:moveTo>
                    <a:lnTo>
                      <a:pt x="206695" y="16789"/>
                    </a:lnTo>
                    <a:lnTo>
                      <a:pt x="220237" y="20498"/>
                    </a:lnTo>
                    <a:lnTo>
                      <a:pt x="230026" y="30051"/>
                    </a:lnTo>
                    <a:lnTo>
                      <a:pt x="234023" y="43394"/>
                    </a:lnTo>
                    <a:lnTo>
                      <a:pt x="230431" y="57256"/>
                    </a:lnTo>
                    <a:lnTo>
                      <a:pt x="221072" y="67188"/>
                    </a:lnTo>
                    <a:lnTo>
                      <a:pt x="207921" y="71418"/>
                    </a:lnTo>
                    <a:lnTo>
                      <a:pt x="241825" y="71418"/>
                    </a:lnTo>
                    <a:lnTo>
                      <a:pt x="248165" y="60069"/>
                    </a:lnTo>
                    <a:lnTo>
                      <a:pt x="251085" y="48166"/>
                    </a:lnTo>
                    <a:lnTo>
                      <a:pt x="248462" y="31639"/>
                    </a:lnTo>
                    <a:lnTo>
                      <a:pt x="243807" y="19902"/>
                    </a:lnTo>
                    <a:lnTo>
                      <a:pt x="241303" y="1678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395"/>
              <p:cNvSpPr/>
              <p:nvPr/>
            </p:nvSpPr>
            <p:spPr>
              <a:xfrm>
                <a:off x="4333612" y="7931006"/>
                <a:ext cx="413384" cy="269240"/>
              </a:xfrm>
              <a:custGeom>
                <a:avLst/>
                <a:gdLst/>
                <a:ahLst/>
                <a:cxnLst/>
                <a:rect l="l" t="t" r="r" b="b"/>
                <a:pathLst>
                  <a:path w="413385" h="269240">
                    <a:moveTo>
                      <a:pt x="332582" y="0"/>
                    </a:moveTo>
                    <a:lnTo>
                      <a:pt x="77050" y="94"/>
                    </a:lnTo>
                    <a:lnTo>
                      <a:pt x="42530" y="20771"/>
                    </a:lnTo>
                    <a:lnTo>
                      <a:pt x="36364" y="46546"/>
                    </a:lnTo>
                    <a:lnTo>
                      <a:pt x="37418" y="59368"/>
                    </a:lnTo>
                    <a:lnTo>
                      <a:pt x="38035" y="72061"/>
                    </a:lnTo>
                    <a:lnTo>
                      <a:pt x="38375" y="84666"/>
                    </a:lnTo>
                    <a:lnTo>
                      <a:pt x="38559" y="94824"/>
                    </a:lnTo>
                    <a:lnTo>
                      <a:pt x="36779" y="98782"/>
                    </a:lnTo>
                    <a:lnTo>
                      <a:pt x="31795" y="106897"/>
                    </a:lnTo>
                    <a:lnTo>
                      <a:pt x="27868" y="111315"/>
                    </a:lnTo>
                    <a:lnTo>
                      <a:pt x="24360" y="115996"/>
                    </a:lnTo>
                    <a:lnTo>
                      <a:pt x="5149" y="148916"/>
                    </a:lnTo>
                    <a:lnTo>
                      <a:pt x="0" y="187398"/>
                    </a:lnTo>
                    <a:lnTo>
                      <a:pt x="1072" y="199517"/>
                    </a:lnTo>
                    <a:lnTo>
                      <a:pt x="14600" y="237393"/>
                    </a:lnTo>
                    <a:lnTo>
                      <a:pt x="43530" y="263640"/>
                    </a:lnTo>
                    <a:lnTo>
                      <a:pt x="335836" y="268920"/>
                    </a:lnTo>
                    <a:lnTo>
                      <a:pt x="351740" y="267859"/>
                    </a:lnTo>
                    <a:lnTo>
                      <a:pt x="365560" y="264726"/>
                    </a:lnTo>
                    <a:lnTo>
                      <a:pt x="377424" y="259525"/>
                    </a:lnTo>
                    <a:lnTo>
                      <a:pt x="387463" y="252257"/>
                    </a:lnTo>
                    <a:lnTo>
                      <a:pt x="389742" y="249709"/>
                    </a:lnTo>
                    <a:lnTo>
                      <a:pt x="161833" y="249709"/>
                    </a:lnTo>
                    <a:lnTo>
                      <a:pt x="190910" y="157408"/>
                    </a:lnTo>
                    <a:lnTo>
                      <a:pt x="193036" y="150393"/>
                    </a:lnTo>
                    <a:lnTo>
                      <a:pt x="189120" y="142969"/>
                    </a:lnTo>
                    <a:lnTo>
                      <a:pt x="157979" y="133283"/>
                    </a:lnTo>
                    <a:lnTo>
                      <a:pt x="251254" y="27978"/>
                    </a:lnTo>
                    <a:lnTo>
                      <a:pt x="374232" y="27978"/>
                    </a:lnTo>
                    <a:lnTo>
                      <a:pt x="365482" y="15115"/>
                    </a:lnTo>
                    <a:lnTo>
                      <a:pt x="355597" y="6308"/>
                    </a:lnTo>
                    <a:lnTo>
                      <a:pt x="344716" y="1485"/>
                    </a:lnTo>
                    <a:lnTo>
                      <a:pt x="332582" y="0"/>
                    </a:lnTo>
                    <a:close/>
                  </a:path>
                  <a:path w="413385" h="269240">
                    <a:moveTo>
                      <a:pt x="374232" y="27978"/>
                    </a:moveTo>
                    <a:lnTo>
                      <a:pt x="251254" y="27978"/>
                    </a:lnTo>
                    <a:lnTo>
                      <a:pt x="222187" y="120425"/>
                    </a:lnTo>
                    <a:lnTo>
                      <a:pt x="220051" y="127430"/>
                    </a:lnTo>
                    <a:lnTo>
                      <a:pt x="223967" y="134854"/>
                    </a:lnTo>
                    <a:lnTo>
                      <a:pt x="255107" y="144550"/>
                    </a:lnTo>
                    <a:lnTo>
                      <a:pt x="161833" y="249709"/>
                    </a:lnTo>
                    <a:lnTo>
                      <a:pt x="389742" y="249709"/>
                    </a:lnTo>
                    <a:lnTo>
                      <a:pt x="395806" y="242928"/>
                    </a:lnTo>
                    <a:lnTo>
                      <a:pt x="410423" y="206993"/>
                    </a:lnTo>
                    <a:lnTo>
                      <a:pt x="413132" y="180527"/>
                    </a:lnTo>
                    <a:lnTo>
                      <a:pt x="412395" y="168086"/>
                    </a:lnTo>
                    <a:lnTo>
                      <a:pt x="394044" y="122949"/>
                    </a:lnTo>
                    <a:lnTo>
                      <a:pt x="385796" y="112214"/>
                    </a:lnTo>
                    <a:lnTo>
                      <a:pt x="378366" y="101921"/>
                    </a:lnTo>
                    <a:lnTo>
                      <a:pt x="376412" y="99012"/>
                    </a:lnTo>
                    <a:lnTo>
                      <a:pt x="374831" y="95274"/>
                    </a:lnTo>
                    <a:lnTo>
                      <a:pt x="374985" y="79242"/>
                    </a:lnTo>
                    <a:lnTo>
                      <a:pt x="375403" y="66540"/>
                    </a:lnTo>
                    <a:lnTo>
                      <a:pt x="376262" y="53879"/>
                    </a:lnTo>
                    <a:lnTo>
                      <a:pt x="376764" y="40751"/>
                    </a:lnTo>
                    <a:lnTo>
                      <a:pt x="374626" y="28556"/>
                    </a:lnTo>
                    <a:lnTo>
                      <a:pt x="374232" y="2797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58" name="Умножение 57"/>
            <p:cNvSpPr/>
            <p:nvPr/>
          </p:nvSpPr>
          <p:spPr>
            <a:xfrm>
              <a:off x="5067299" y="1327373"/>
              <a:ext cx="332622" cy="332622"/>
            </a:xfrm>
            <a:prstGeom prst="mathMultiply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59" name="Группа 58"/>
            <p:cNvGrpSpPr/>
            <p:nvPr/>
          </p:nvGrpSpPr>
          <p:grpSpPr>
            <a:xfrm>
              <a:off x="5758885" y="1226349"/>
              <a:ext cx="534670" cy="534670"/>
              <a:chOff x="14246575" y="5684146"/>
              <a:chExt cx="534670" cy="534670"/>
            </a:xfrm>
          </p:grpSpPr>
          <p:sp>
            <p:nvSpPr>
              <p:cNvPr id="60" name="bk object 52"/>
              <p:cNvSpPr/>
              <p:nvPr/>
            </p:nvSpPr>
            <p:spPr>
              <a:xfrm>
                <a:off x="14246575" y="5684146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bk object 53"/>
              <p:cNvSpPr/>
              <p:nvPr/>
            </p:nvSpPr>
            <p:spPr>
              <a:xfrm>
                <a:off x="14404436" y="5799487"/>
                <a:ext cx="219075" cy="30416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04164">
                    <a:moveTo>
                      <a:pt x="94091" y="200025"/>
                    </a:moveTo>
                    <a:lnTo>
                      <a:pt x="36941" y="200025"/>
                    </a:lnTo>
                    <a:lnTo>
                      <a:pt x="30177" y="200512"/>
                    </a:lnTo>
                    <a:lnTo>
                      <a:pt x="30177" y="303582"/>
                    </a:lnTo>
                    <a:lnTo>
                      <a:pt x="94091" y="303582"/>
                    </a:lnTo>
                    <a:lnTo>
                      <a:pt x="94091" y="200025"/>
                    </a:lnTo>
                    <a:close/>
                  </a:path>
                  <a:path w="219075" h="304164">
                    <a:moveTo>
                      <a:pt x="30177" y="200512"/>
                    </a:moveTo>
                    <a:lnTo>
                      <a:pt x="0" y="202684"/>
                    </a:lnTo>
                    <a:lnTo>
                      <a:pt x="0" y="234432"/>
                    </a:lnTo>
                    <a:lnTo>
                      <a:pt x="30177" y="234432"/>
                    </a:lnTo>
                    <a:lnTo>
                      <a:pt x="30177" y="200512"/>
                    </a:lnTo>
                    <a:close/>
                  </a:path>
                  <a:path w="219075" h="304164">
                    <a:moveTo>
                      <a:pt x="187481" y="200025"/>
                    </a:moveTo>
                    <a:lnTo>
                      <a:pt x="94091" y="200025"/>
                    </a:lnTo>
                    <a:lnTo>
                      <a:pt x="94091" y="234432"/>
                    </a:lnTo>
                    <a:lnTo>
                      <a:pt x="187481" y="234432"/>
                    </a:lnTo>
                    <a:lnTo>
                      <a:pt x="187481" y="200025"/>
                    </a:lnTo>
                    <a:close/>
                  </a:path>
                  <a:path w="219075" h="304164">
                    <a:moveTo>
                      <a:pt x="59809" y="141922"/>
                    </a:moveTo>
                    <a:lnTo>
                      <a:pt x="36941" y="141922"/>
                    </a:lnTo>
                    <a:lnTo>
                      <a:pt x="30177" y="142409"/>
                    </a:lnTo>
                    <a:lnTo>
                      <a:pt x="30177" y="200512"/>
                    </a:lnTo>
                    <a:lnTo>
                      <a:pt x="36941" y="200025"/>
                    </a:lnTo>
                    <a:lnTo>
                      <a:pt x="94091" y="200025"/>
                    </a:lnTo>
                    <a:lnTo>
                      <a:pt x="94091" y="176340"/>
                    </a:lnTo>
                    <a:lnTo>
                      <a:pt x="59809" y="176340"/>
                    </a:lnTo>
                    <a:lnTo>
                      <a:pt x="59809" y="141922"/>
                    </a:lnTo>
                    <a:close/>
                  </a:path>
                  <a:path w="219075" h="304164">
                    <a:moveTo>
                      <a:pt x="30177" y="142409"/>
                    </a:moveTo>
                    <a:lnTo>
                      <a:pt x="0" y="144581"/>
                    </a:lnTo>
                    <a:lnTo>
                      <a:pt x="0" y="176340"/>
                    </a:lnTo>
                    <a:lnTo>
                      <a:pt x="30177" y="176340"/>
                    </a:lnTo>
                    <a:lnTo>
                      <a:pt x="30177" y="142409"/>
                    </a:lnTo>
                    <a:close/>
                  </a:path>
                  <a:path w="219075" h="304164">
                    <a:moveTo>
                      <a:pt x="206553" y="42668"/>
                    </a:moveTo>
                    <a:lnTo>
                      <a:pt x="94091" y="42668"/>
                    </a:lnTo>
                    <a:lnTo>
                      <a:pt x="106902" y="42671"/>
                    </a:lnTo>
                    <a:lnTo>
                      <a:pt x="121063" y="44018"/>
                    </a:lnTo>
                    <a:lnTo>
                      <a:pt x="154087" y="81302"/>
                    </a:lnTo>
                    <a:lnTo>
                      <a:pt x="155382" y="100693"/>
                    </a:lnTo>
                    <a:lnTo>
                      <a:pt x="151654" y="114767"/>
                    </a:lnTo>
                    <a:lnTo>
                      <a:pt x="144622" y="126215"/>
                    </a:lnTo>
                    <a:lnTo>
                      <a:pt x="134539" y="134749"/>
                    </a:lnTo>
                    <a:lnTo>
                      <a:pt x="121660" y="140081"/>
                    </a:lnTo>
                    <a:lnTo>
                      <a:pt x="106237" y="141922"/>
                    </a:lnTo>
                    <a:lnTo>
                      <a:pt x="59809" y="141922"/>
                    </a:lnTo>
                    <a:lnTo>
                      <a:pt x="59809" y="176340"/>
                    </a:lnTo>
                    <a:lnTo>
                      <a:pt x="111094" y="176328"/>
                    </a:lnTo>
                    <a:lnTo>
                      <a:pt x="155417" y="169954"/>
                    </a:lnTo>
                    <a:lnTo>
                      <a:pt x="191427" y="150882"/>
                    </a:lnTo>
                    <a:lnTo>
                      <a:pt x="213811" y="117660"/>
                    </a:lnTo>
                    <a:lnTo>
                      <a:pt x="218541" y="86932"/>
                    </a:lnTo>
                    <a:lnTo>
                      <a:pt x="217185" y="71163"/>
                    </a:lnTo>
                    <a:lnTo>
                      <a:pt x="213598" y="57090"/>
                    </a:lnTo>
                    <a:lnTo>
                      <a:pt x="207950" y="44671"/>
                    </a:lnTo>
                    <a:lnTo>
                      <a:pt x="206553" y="42668"/>
                    </a:lnTo>
                    <a:close/>
                  </a:path>
                  <a:path w="219075" h="304164">
                    <a:moveTo>
                      <a:pt x="108970" y="0"/>
                    </a:moveTo>
                    <a:lnTo>
                      <a:pt x="30177" y="0"/>
                    </a:lnTo>
                    <a:lnTo>
                      <a:pt x="30177" y="142409"/>
                    </a:lnTo>
                    <a:lnTo>
                      <a:pt x="36941" y="141922"/>
                    </a:lnTo>
                    <a:lnTo>
                      <a:pt x="94091" y="141922"/>
                    </a:lnTo>
                    <a:lnTo>
                      <a:pt x="94091" y="42668"/>
                    </a:lnTo>
                    <a:lnTo>
                      <a:pt x="206553" y="42668"/>
                    </a:lnTo>
                    <a:lnTo>
                      <a:pt x="200411" y="33867"/>
                    </a:lnTo>
                    <a:lnTo>
                      <a:pt x="168148" y="10731"/>
                    </a:lnTo>
                    <a:lnTo>
                      <a:pt x="124986" y="650"/>
                    </a:lnTo>
                    <a:lnTo>
                      <a:pt x="10897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2" name="Умножение 61"/>
            <p:cNvSpPr/>
            <p:nvPr/>
          </p:nvSpPr>
          <p:spPr>
            <a:xfrm>
              <a:off x="6652518" y="1327373"/>
              <a:ext cx="332622" cy="332622"/>
            </a:xfrm>
            <a:prstGeom prst="mathMultiply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3" name="Равно 62"/>
            <p:cNvSpPr/>
            <p:nvPr/>
          </p:nvSpPr>
          <p:spPr>
            <a:xfrm>
              <a:off x="3475889" y="1358850"/>
              <a:ext cx="333482" cy="269667"/>
            </a:xfrm>
            <a:prstGeom prst="mathEqual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dir="5400000" sx="18000" sy="18000" rotWithShape="0">
                <a:srgbClr val="000000">
                  <a:alpha val="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64" name="Группа 63"/>
            <p:cNvGrpSpPr/>
            <p:nvPr/>
          </p:nvGrpSpPr>
          <p:grpSpPr>
            <a:xfrm>
              <a:off x="7344102" y="1238889"/>
              <a:ext cx="534670" cy="534670"/>
              <a:chOff x="6004034" y="1246964"/>
              <a:chExt cx="534670" cy="534670"/>
            </a:xfrm>
          </p:grpSpPr>
          <p:sp>
            <p:nvSpPr>
              <p:cNvPr id="65" name="bk object 52"/>
              <p:cNvSpPr/>
              <p:nvPr/>
            </p:nvSpPr>
            <p:spPr>
              <a:xfrm>
                <a:off x="6004034" y="1246964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6" name="Рисунок 65"/>
              <p:cNvPicPr>
                <a:picLocks noChangeAspect="1"/>
              </p:cNvPicPr>
              <p:nvPr/>
            </p:nvPicPr>
            <p:blipFill>
              <a:blip r:embed="rId2" cstate="print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11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7544" y="1340829"/>
                <a:ext cx="347650" cy="3469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19039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ПЛАНЫ ПО РАБОТЕ НАД ПРОЕКТОМ ДО КОНЦА 2020 ГОДА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203813" y="6368506"/>
            <a:ext cx="528638" cy="365125"/>
          </a:xfrm>
        </p:spPr>
        <p:txBody>
          <a:bodyPr/>
          <a:lstStyle/>
          <a:p>
            <a:fld id="{36C4B3AC-3E6F-419C-B436-76AA1A222BC5}" type="slidenum">
              <a:rPr lang="ru-RU" smtClean="0">
                <a:latin typeface="PFDinTextCondPro-Light"/>
              </a:rPr>
              <a:pPr/>
              <a:t>11</a:t>
            </a:fld>
            <a:endParaRPr lang="ru-RU" dirty="0">
              <a:latin typeface="PFDinTextCondPro-Light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863077" y="1488487"/>
            <a:ext cx="6706954" cy="584771"/>
            <a:chOff x="743157" y="1488487"/>
            <a:chExt cx="6706954" cy="584771"/>
          </a:xfrm>
        </p:grpSpPr>
        <p:sp>
          <p:nvSpPr>
            <p:cNvPr id="3" name="TextBox 2"/>
            <p:cNvSpPr txBox="1"/>
            <p:nvPr/>
          </p:nvSpPr>
          <p:spPr>
            <a:xfrm>
              <a:off x="1571911" y="1488487"/>
              <a:ext cx="5878200" cy="5847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latin typeface="PFDinTextCondPro-Light"/>
                </a:rPr>
                <a:t>Проработка совместной генерации для </a:t>
              </a:r>
              <a:r>
                <a:rPr lang="ru-RU" sz="1600" dirty="0">
                  <a:latin typeface="PFDinTextCondPro-Light"/>
                </a:rPr>
                <a:t>отдельного </a:t>
              </a:r>
              <a:r>
                <a:rPr lang="ru-RU" sz="1600" dirty="0" smtClean="0">
                  <a:latin typeface="PFDinTextCondPro-Light"/>
                </a:rPr>
                <a:t>потребителя</a:t>
              </a:r>
              <a:endParaRPr lang="ru-RU" sz="1600" dirty="0">
                <a:latin typeface="PFDinTextCondPro-Light"/>
              </a:endParaRPr>
            </a:p>
          </p:txBody>
        </p:sp>
        <p:grpSp>
          <p:nvGrpSpPr>
            <p:cNvPr id="6" name="Группа 5"/>
            <p:cNvGrpSpPr/>
            <p:nvPr/>
          </p:nvGrpSpPr>
          <p:grpSpPr>
            <a:xfrm>
              <a:off x="743157" y="1510873"/>
              <a:ext cx="540000" cy="540000"/>
              <a:chOff x="13578748" y="7687447"/>
              <a:chExt cx="534670" cy="534670"/>
            </a:xfrm>
          </p:grpSpPr>
          <p:sp>
            <p:nvSpPr>
              <p:cNvPr id="7" name="bk object 88"/>
              <p:cNvSpPr/>
              <p:nvPr/>
            </p:nvSpPr>
            <p:spPr>
              <a:xfrm>
                <a:off x="13578748" y="7687447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8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</p:grpSp>
      <p:grpSp>
        <p:nvGrpSpPr>
          <p:cNvPr id="31" name="Группа 30"/>
          <p:cNvGrpSpPr/>
          <p:nvPr/>
        </p:nvGrpSpPr>
        <p:grpSpPr>
          <a:xfrm>
            <a:off x="863208" y="2983649"/>
            <a:ext cx="6706823" cy="584771"/>
            <a:chOff x="743288" y="2906050"/>
            <a:chExt cx="6706823" cy="584771"/>
          </a:xfrm>
        </p:grpSpPr>
        <p:sp>
          <p:nvSpPr>
            <p:cNvPr id="10" name="TextBox 9"/>
            <p:cNvSpPr txBox="1"/>
            <p:nvPr/>
          </p:nvSpPr>
          <p:spPr>
            <a:xfrm>
              <a:off x="1571911" y="2906050"/>
              <a:ext cx="5878200" cy="5847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latin typeface="PFDinTextCondPro-Light"/>
                </a:rPr>
                <a:t>Рассмотрение </a:t>
              </a:r>
              <a:r>
                <a:rPr lang="ru-RU" sz="1600" dirty="0">
                  <a:latin typeface="PFDinTextCondPro-Light"/>
                </a:rPr>
                <a:t>различных вариантов развития ситуации при недостатке </a:t>
              </a:r>
              <a:r>
                <a:rPr lang="ru-RU" sz="1600" dirty="0" smtClean="0">
                  <a:latin typeface="PFDinTextCondPro-Light"/>
                </a:rPr>
                <a:t>ЭЭ</a:t>
              </a:r>
              <a:endParaRPr lang="ru-RU" sz="1600" dirty="0">
                <a:solidFill>
                  <a:srgbClr val="FFFFFF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6" name="Группа 15"/>
            <p:cNvGrpSpPr/>
            <p:nvPr/>
          </p:nvGrpSpPr>
          <p:grpSpPr>
            <a:xfrm>
              <a:off x="743288" y="2928436"/>
              <a:ext cx="540000" cy="540000"/>
              <a:chOff x="13578748" y="7687630"/>
              <a:chExt cx="534670" cy="534670"/>
            </a:xfrm>
          </p:grpSpPr>
          <p:sp>
            <p:nvSpPr>
              <p:cNvPr id="17" name="bk object 88"/>
              <p:cNvSpPr/>
              <p:nvPr/>
            </p:nvSpPr>
            <p:spPr>
              <a:xfrm>
                <a:off x="13578748" y="7687630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18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</p:grpSp>
      <p:grpSp>
        <p:nvGrpSpPr>
          <p:cNvPr id="33" name="Группа 32"/>
          <p:cNvGrpSpPr/>
          <p:nvPr/>
        </p:nvGrpSpPr>
        <p:grpSpPr>
          <a:xfrm>
            <a:off x="863208" y="4478811"/>
            <a:ext cx="5384751" cy="540000"/>
            <a:chOff x="743288" y="4345812"/>
            <a:chExt cx="5384751" cy="540000"/>
          </a:xfrm>
        </p:grpSpPr>
        <p:sp>
          <p:nvSpPr>
            <p:cNvPr id="9" name="TextBox 8"/>
            <p:cNvSpPr txBox="1"/>
            <p:nvPr/>
          </p:nvSpPr>
          <p:spPr>
            <a:xfrm>
              <a:off x="1571911" y="4446537"/>
              <a:ext cx="4556128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latin typeface="PFDinTextCondPro-Light"/>
                </a:rPr>
                <a:t>Реализация системы в реальном времени</a:t>
              </a:r>
              <a:endParaRPr lang="ru-RU" sz="1600" dirty="0">
                <a:solidFill>
                  <a:srgbClr val="FFFFFF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9" name="Группа 18"/>
            <p:cNvGrpSpPr/>
            <p:nvPr/>
          </p:nvGrpSpPr>
          <p:grpSpPr>
            <a:xfrm>
              <a:off x="743288" y="4345812"/>
              <a:ext cx="540000" cy="540000"/>
              <a:chOff x="13578748" y="7687630"/>
              <a:chExt cx="534670" cy="534670"/>
            </a:xfrm>
          </p:grpSpPr>
          <p:sp>
            <p:nvSpPr>
              <p:cNvPr id="20" name="bk object 88"/>
              <p:cNvSpPr/>
              <p:nvPr/>
            </p:nvSpPr>
            <p:spPr>
              <a:xfrm>
                <a:off x="13578748" y="7687630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21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</p:grpSp>
      <p:grpSp>
        <p:nvGrpSpPr>
          <p:cNvPr id="32" name="Группа 31"/>
          <p:cNvGrpSpPr/>
          <p:nvPr/>
        </p:nvGrpSpPr>
        <p:grpSpPr>
          <a:xfrm>
            <a:off x="863208" y="3731230"/>
            <a:ext cx="6706823" cy="584771"/>
            <a:chOff x="743288" y="3614553"/>
            <a:chExt cx="6706823" cy="584771"/>
          </a:xfrm>
        </p:grpSpPr>
        <p:grpSp>
          <p:nvGrpSpPr>
            <p:cNvPr id="22" name="Группа 21"/>
            <p:cNvGrpSpPr/>
            <p:nvPr/>
          </p:nvGrpSpPr>
          <p:grpSpPr>
            <a:xfrm rot="10800000" flipH="1">
              <a:off x="743288" y="3636938"/>
              <a:ext cx="540000" cy="540000"/>
              <a:chOff x="13480560" y="7687811"/>
              <a:chExt cx="534670" cy="534670"/>
            </a:xfrm>
          </p:grpSpPr>
          <p:sp>
            <p:nvSpPr>
              <p:cNvPr id="23" name="bk object 88"/>
              <p:cNvSpPr/>
              <p:nvPr/>
            </p:nvSpPr>
            <p:spPr>
              <a:xfrm>
                <a:off x="13480560" y="7687811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24" name="bk object 89"/>
              <p:cNvSpPr/>
              <p:nvPr/>
            </p:nvSpPr>
            <p:spPr>
              <a:xfrm rot="2571719">
                <a:off x="13629021" y="7836221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1571911" y="3614553"/>
              <a:ext cx="5878200" cy="5847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latin typeface="PFDinTextCondPro-Light"/>
                </a:rPr>
                <a:t>Тестирование модели на исходных данных реальных объектов</a:t>
              </a:r>
              <a:endParaRPr lang="ru-RU" sz="1600" dirty="0">
                <a:solidFill>
                  <a:srgbClr val="FFFFFF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</p:grpSp>
      <p:grpSp>
        <p:nvGrpSpPr>
          <p:cNvPr id="48" name="Группа 47"/>
          <p:cNvGrpSpPr/>
          <p:nvPr/>
        </p:nvGrpSpPr>
        <p:grpSpPr>
          <a:xfrm>
            <a:off x="863077" y="5181621"/>
            <a:ext cx="6706954" cy="584771"/>
            <a:chOff x="743157" y="5740619"/>
            <a:chExt cx="6706954" cy="584771"/>
          </a:xfrm>
        </p:grpSpPr>
        <p:sp>
          <p:nvSpPr>
            <p:cNvPr id="5" name="TextBox 4"/>
            <p:cNvSpPr txBox="1"/>
            <p:nvPr/>
          </p:nvSpPr>
          <p:spPr>
            <a:xfrm>
              <a:off x="1571911" y="5740619"/>
              <a:ext cx="5878200" cy="5847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latin typeface="PFDinTextCondPro-Light"/>
                </a:rPr>
                <a:t>Разработка модели </a:t>
              </a:r>
              <a:r>
                <a:rPr lang="ru-RU" sz="1600" dirty="0">
                  <a:latin typeface="PFDinTextCondPro-Light"/>
                </a:rPr>
                <a:t>финансовых </a:t>
              </a:r>
              <a:r>
                <a:rPr lang="ru-RU" sz="1600" dirty="0" smtClean="0">
                  <a:latin typeface="PFDinTextCondPro-Light"/>
                </a:rPr>
                <a:t>взаимоотношений участников рынка</a:t>
              </a:r>
              <a:endParaRPr lang="ru-RU" sz="1600" dirty="0">
                <a:solidFill>
                  <a:srgbClr val="FFFFFF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37" name="Группа 36"/>
            <p:cNvGrpSpPr/>
            <p:nvPr/>
          </p:nvGrpSpPr>
          <p:grpSpPr>
            <a:xfrm>
              <a:off x="743157" y="5763004"/>
              <a:ext cx="540000" cy="540000"/>
              <a:chOff x="13578748" y="7687630"/>
              <a:chExt cx="534670" cy="534670"/>
            </a:xfrm>
          </p:grpSpPr>
          <p:sp>
            <p:nvSpPr>
              <p:cNvPr id="38" name="bk object 88"/>
              <p:cNvSpPr/>
              <p:nvPr/>
            </p:nvSpPr>
            <p:spPr>
              <a:xfrm>
                <a:off x="13578748" y="7687630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39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</p:grpSp>
      <p:grpSp>
        <p:nvGrpSpPr>
          <p:cNvPr id="47" name="Группа 46"/>
          <p:cNvGrpSpPr/>
          <p:nvPr/>
        </p:nvGrpSpPr>
        <p:grpSpPr>
          <a:xfrm>
            <a:off x="863077" y="5929203"/>
            <a:ext cx="6706823" cy="540000"/>
            <a:chOff x="743288" y="5002178"/>
            <a:chExt cx="6706823" cy="540000"/>
          </a:xfrm>
        </p:grpSpPr>
        <p:sp>
          <p:nvSpPr>
            <p:cNvPr id="36" name="TextBox 35"/>
            <p:cNvSpPr txBox="1"/>
            <p:nvPr/>
          </p:nvSpPr>
          <p:spPr>
            <a:xfrm>
              <a:off x="1571911" y="5085217"/>
              <a:ext cx="5878200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 smtClean="0">
                  <a:solidFill>
                    <a:schemeClr val="tx1"/>
                  </a:solidFill>
                  <a:latin typeface="PFDinTextCondPro-Light"/>
                  <a:ea typeface="PFDinTextCondPro-Medium"/>
                  <a:cs typeface="PFDinTextCondPro-Medium"/>
                  <a:sym typeface="PFDinTextCondPro-Medium"/>
                </a:rPr>
                <a:t>Собрать команду для разработки промышленной модели</a:t>
              </a:r>
              <a:endParaRPr lang="ru-RU" sz="1600" dirty="0">
                <a:solidFill>
                  <a:schemeClr val="tx1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34" name="Группа 33"/>
            <p:cNvGrpSpPr/>
            <p:nvPr/>
          </p:nvGrpSpPr>
          <p:grpSpPr>
            <a:xfrm>
              <a:off x="743288" y="5002178"/>
              <a:ext cx="540000" cy="540000"/>
              <a:chOff x="13578748" y="7687630"/>
              <a:chExt cx="534670" cy="534670"/>
            </a:xfrm>
          </p:grpSpPr>
          <p:sp>
            <p:nvSpPr>
              <p:cNvPr id="35" name="bk object 88"/>
              <p:cNvSpPr/>
              <p:nvPr/>
            </p:nvSpPr>
            <p:spPr>
              <a:xfrm>
                <a:off x="13578748" y="7687630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  <p:sp>
            <p:nvSpPr>
              <p:cNvPr id="40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PFDinTextCondPro-Light"/>
                </a:endParaRPr>
              </a:p>
            </p:txBody>
          </p:sp>
        </p:grpSp>
      </p:grpSp>
      <p:grpSp>
        <p:nvGrpSpPr>
          <p:cNvPr id="14" name="Группа 13"/>
          <p:cNvGrpSpPr/>
          <p:nvPr/>
        </p:nvGrpSpPr>
        <p:grpSpPr>
          <a:xfrm>
            <a:off x="863208" y="2236068"/>
            <a:ext cx="6706823" cy="584771"/>
            <a:chOff x="743288" y="2249499"/>
            <a:chExt cx="6706823" cy="584771"/>
          </a:xfrm>
        </p:grpSpPr>
        <p:sp>
          <p:nvSpPr>
            <p:cNvPr id="12" name="TextBox 11"/>
            <p:cNvSpPr txBox="1"/>
            <p:nvPr/>
          </p:nvSpPr>
          <p:spPr>
            <a:xfrm>
              <a:off x="1571911" y="2249499"/>
              <a:ext cx="5878200" cy="5847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lvl="0" algn="just"/>
              <a:r>
                <a:rPr lang="ru-RU" sz="1600" dirty="0">
                  <a:latin typeface="PFDinTextCondPro-Light"/>
                </a:rPr>
                <a:t>Возможность продажи излишков ЭЭ внутренних генераций в </a:t>
              </a:r>
              <a:r>
                <a:rPr lang="ru-RU" sz="1600" dirty="0" smtClean="0">
                  <a:latin typeface="PFDinTextCondPro-Light"/>
                </a:rPr>
                <a:t>систему</a:t>
              </a:r>
              <a:endParaRPr lang="ru-RU" sz="1600" dirty="0">
                <a:solidFill>
                  <a:srgbClr val="FFFFFF"/>
                </a:solidFill>
                <a:latin typeface="PFDinTextCondPro-Light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44" name="Группа 43"/>
            <p:cNvGrpSpPr/>
            <p:nvPr/>
          </p:nvGrpSpPr>
          <p:grpSpPr>
            <a:xfrm>
              <a:off x="743288" y="2271884"/>
              <a:ext cx="540000" cy="540000"/>
              <a:chOff x="13578748" y="7687630"/>
              <a:chExt cx="534670" cy="534670"/>
            </a:xfrm>
          </p:grpSpPr>
          <p:sp>
            <p:nvSpPr>
              <p:cNvPr id="45" name="bk object 88"/>
              <p:cNvSpPr/>
              <p:nvPr/>
            </p:nvSpPr>
            <p:spPr>
              <a:xfrm>
                <a:off x="13578748" y="7687630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pPr algn="just"/>
                <a:endParaRPr>
                  <a:latin typeface="PFDinTextCondPro-Light"/>
                </a:endParaRPr>
              </a:p>
            </p:txBody>
          </p:sp>
          <p:sp>
            <p:nvSpPr>
              <p:cNvPr id="46" name="bk object 89"/>
              <p:cNvSpPr/>
              <p:nvPr/>
            </p:nvSpPr>
            <p:spPr>
              <a:xfrm rot="2571719">
                <a:off x="13727209" y="7836039"/>
                <a:ext cx="237490" cy="237490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7490">
                    <a:moveTo>
                      <a:pt x="237319" y="102803"/>
                    </a:moveTo>
                    <a:lnTo>
                      <a:pt x="177942" y="102803"/>
                    </a:lnTo>
                    <a:lnTo>
                      <a:pt x="178340" y="103043"/>
                    </a:lnTo>
                    <a:lnTo>
                      <a:pt x="178340" y="237448"/>
                    </a:lnTo>
                    <a:lnTo>
                      <a:pt x="179052" y="236861"/>
                    </a:lnTo>
                    <a:lnTo>
                      <a:pt x="179439" y="236600"/>
                    </a:lnTo>
                    <a:lnTo>
                      <a:pt x="236893" y="178916"/>
                    </a:lnTo>
                    <a:lnTo>
                      <a:pt x="237301" y="177837"/>
                    </a:lnTo>
                    <a:lnTo>
                      <a:pt x="237319" y="102803"/>
                    </a:lnTo>
                    <a:close/>
                  </a:path>
                  <a:path w="237490" h="237490">
                    <a:moveTo>
                      <a:pt x="237343" y="0"/>
                    </a:moveTo>
                    <a:lnTo>
                      <a:pt x="59485" y="41"/>
                    </a:lnTo>
                    <a:lnTo>
                      <a:pt x="58396" y="418"/>
                    </a:lnTo>
                    <a:lnTo>
                      <a:pt x="942" y="57809"/>
                    </a:lnTo>
                    <a:lnTo>
                      <a:pt x="0" y="58846"/>
                    </a:lnTo>
                    <a:lnTo>
                      <a:pt x="134980" y="58846"/>
                    </a:lnTo>
                    <a:lnTo>
                      <a:pt x="9496" y="184826"/>
                    </a:lnTo>
                    <a:lnTo>
                      <a:pt x="14842" y="197196"/>
                    </a:lnTo>
                    <a:lnTo>
                      <a:pt x="21586" y="208143"/>
                    </a:lnTo>
                    <a:lnTo>
                      <a:pt x="29381" y="218044"/>
                    </a:lnTo>
                    <a:lnTo>
                      <a:pt x="37882" y="227278"/>
                    </a:lnTo>
                    <a:lnTo>
                      <a:pt x="48312" y="219815"/>
                    </a:lnTo>
                    <a:lnTo>
                      <a:pt x="78462" y="196244"/>
                    </a:lnTo>
                    <a:lnTo>
                      <a:pt x="107211" y="171212"/>
                    </a:lnTo>
                    <a:lnTo>
                      <a:pt x="144038" y="136270"/>
                    </a:lnTo>
                    <a:lnTo>
                      <a:pt x="171037" y="109419"/>
                    </a:lnTo>
                    <a:lnTo>
                      <a:pt x="177942" y="102803"/>
                    </a:lnTo>
                    <a:lnTo>
                      <a:pt x="237319" y="102803"/>
                    </a:lnTo>
                    <a:lnTo>
                      <a:pt x="23734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pPr algn="just"/>
                <a:endParaRPr>
                  <a:latin typeface="PFDinTextCondPro-Ligh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97436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КОМАНДА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78" y="1808581"/>
            <a:ext cx="2540000" cy="25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52278" y="4563444"/>
            <a:ext cx="2540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ctr"/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Назарчук Анна</a:t>
            </a:r>
          </a:p>
          <a:p>
            <a:pPr algn="ctr"/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с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оздатель всего и вся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78744" y="6206860"/>
            <a:ext cx="283845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ctr"/>
            <a:r>
              <a:rPr lang="ru-RU" sz="2000" dirty="0">
                <a:solidFill>
                  <a:srgbClr val="F9F9F9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К</a:t>
            </a:r>
            <a:r>
              <a:rPr lang="ru-RU" sz="2000" dirty="0" smtClean="0">
                <a:solidFill>
                  <a:srgbClr val="F9F9F9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райне многочисленна</a:t>
            </a:r>
            <a:endParaRPr lang="ru-RU" sz="2000" dirty="0">
              <a:solidFill>
                <a:srgbClr val="F9F9F9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4" r="6855" b="5534"/>
          <a:stretch/>
        </p:blipFill>
        <p:spPr>
          <a:xfrm>
            <a:off x="5743277" y="1809750"/>
            <a:ext cx="2514898" cy="25388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3278" y="4563444"/>
            <a:ext cx="251489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ctr"/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Илья Павлов</a:t>
            </a:r>
          </a:p>
          <a:p>
            <a:pPr algn="ctr"/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руководитель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314696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1627931" y="3075057"/>
            <a:ext cx="665013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4000" dirty="0"/>
              <a:t>СПАСИБО ЗА ВНИМАНИЕ!</a:t>
            </a:r>
          </a:p>
        </p:txBody>
      </p:sp>
      <p:pic>
        <p:nvPicPr>
          <p:cNvPr id="3" name="Picture 3" descr="Picture 3">
            <a:extLst>
              <a:ext uri="{FF2B5EF4-FFF2-40B4-BE49-F238E27FC236}">
                <a16:creationId xmlns:a16="http://schemas.microsoft.com/office/drawing/2014/main" id="{47B35477-5225-4FDB-B1B7-340F9102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628" y="6115550"/>
            <a:ext cx="1619869" cy="576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officeArt object" descr="officeArt object">
            <a:extLst>
              <a:ext uri="{FF2B5EF4-FFF2-40B4-BE49-F238E27FC236}">
                <a16:creationId xmlns:a16="http://schemas.microsoft.com/office/drawing/2014/main" id="{19D7FD54-B9D2-4DEE-8E95-2156B2CA456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615" y="6122260"/>
            <a:ext cx="1600996" cy="571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8FC3CBB-EF0C-4E63-9774-AFD31E88BD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13" y="6079584"/>
            <a:ext cx="1619869" cy="64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22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АКТУАЛЬНОСТЬ ПРОЕКТА И РЕШАЕМАЯ ПРОБЛЕМА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257860" y="6361067"/>
            <a:ext cx="528638" cy="365125"/>
          </a:xfrm>
        </p:spPr>
        <p:txBody>
          <a:bodyPr/>
          <a:lstStyle/>
          <a:p>
            <a:fld id="{36C4B3AC-3E6F-419C-B436-76AA1A222BC5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006763" y="1256145"/>
            <a:ext cx="7813964" cy="369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838340" y="4702893"/>
            <a:ext cx="470148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>
              <a:defRPr sz="2000"/>
            </a:lvl1pPr>
          </a:lstStyle>
          <a:p>
            <a:pPr algn="l"/>
            <a:r>
              <a:rPr lang="ru-RU" sz="1600" dirty="0" smtClean="0">
                <a:latin typeface="PFDinTextCondPro-Medium"/>
              </a:rPr>
              <a:t>Автоматическое </a:t>
            </a:r>
            <a:r>
              <a:rPr lang="ru-RU" sz="1600" dirty="0">
                <a:latin typeface="PFDinTextCondPro-Medium"/>
              </a:rPr>
              <a:t>заключение </a:t>
            </a:r>
            <a:r>
              <a:rPr lang="en-US" sz="1600" dirty="0">
                <a:latin typeface="PFDinTextCondPro-Medium"/>
              </a:rPr>
              <a:t>p2p</a:t>
            </a:r>
            <a:r>
              <a:rPr lang="ru-RU" sz="1600" dirty="0">
                <a:latin typeface="PFDinTextCondPro-Medium"/>
              </a:rPr>
              <a:t>-сделок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0933" y="3077986"/>
            <a:ext cx="743692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lvl="0"/>
            <a:r>
              <a:rPr lang="ru-RU" sz="1600" dirty="0" smtClean="0">
                <a:latin typeface="PFDinTextCondPro-Medium"/>
              </a:rPr>
              <a:t>Реализация бизнес-процессов рынка ЭЭ </a:t>
            </a:r>
            <a:r>
              <a:rPr lang="ru-RU" sz="1600" dirty="0">
                <a:latin typeface="PFDinTextCondPro-Medium"/>
              </a:rPr>
              <a:t>в </a:t>
            </a:r>
            <a:r>
              <a:rPr lang="ru-RU" sz="1600" dirty="0" smtClean="0">
                <a:latin typeface="PFDinTextCondPro-Medium"/>
              </a:rPr>
              <a:t>микрогридах</a:t>
            </a:r>
            <a:endParaRPr lang="ru-RU" sz="1600" dirty="0">
              <a:solidFill>
                <a:srgbClr val="FFFFFF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0933" y="3910314"/>
            <a:ext cx="7701246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>
                <a:latin typeface="PFDinTextCondPro-Medium"/>
              </a:rPr>
              <a:t>Участие различных источников энергии в продажах </a:t>
            </a:r>
            <a:r>
              <a:rPr lang="ru-RU" sz="1600" dirty="0" smtClean="0">
                <a:latin typeface="PFDinTextCondPro-Medium"/>
              </a:rPr>
              <a:t>электроэнергии</a:t>
            </a:r>
            <a:endParaRPr lang="ru-RU" sz="1600" dirty="0">
              <a:latin typeface="PFDinTextCondPro-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0933" y="1975713"/>
            <a:ext cx="535194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 smtClean="0">
                <a:latin typeface="PFDinTextCondPro-Medium"/>
              </a:rPr>
              <a:t>Невыгодное </a:t>
            </a:r>
            <a:r>
              <a:rPr lang="ru-RU" sz="1600" dirty="0">
                <a:latin typeface="PFDinTextCondPro-Medium"/>
              </a:rPr>
              <a:t>участие просьюмеров в рынке </a:t>
            </a:r>
            <a:r>
              <a:rPr lang="ru-RU" sz="1600" dirty="0" smtClean="0">
                <a:latin typeface="PFDinTextCondPro-Medium"/>
              </a:rPr>
              <a:t>ЭЭ</a:t>
            </a:r>
            <a:endParaRPr lang="ru-RU" sz="1600" dirty="0">
              <a:solidFill>
                <a:srgbClr val="FFFFFF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006763" y="1905486"/>
            <a:ext cx="540000" cy="540000"/>
            <a:chOff x="2094177" y="8910723"/>
            <a:chExt cx="754380" cy="754380"/>
          </a:xfrm>
        </p:grpSpPr>
        <p:sp>
          <p:nvSpPr>
            <p:cNvPr id="14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1006763" y="4633130"/>
            <a:ext cx="540000" cy="540000"/>
            <a:chOff x="13578748" y="7687630"/>
            <a:chExt cx="534670" cy="534670"/>
          </a:xfrm>
        </p:grpSpPr>
        <p:sp>
          <p:nvSpPr>
            <p:cNvPr id="22" name="bk object 88"/>
            <p:cNvSpPr/>
            <p:nvPr/>
          </p:nvSpPr>
          <p:spPr>
            <a:xfrm>
              <a:off x="13578748" y="768763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bk object 89"/>
            <p:cNvSpPr/>
            <p:nvPr/>
          </p:nvSpPr>
          <p:spPr>
            <a:xfrm rot="2571719">
              <a:off x="13727209" y="7836039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90">
                  <a:moveTo>
                    <a:pt x="237319" y="102803"/>
                  </a:moveTo>
                  <a:lnTo>
                    <a:pt x="177942" y="102803"/>
                  </a:lnTo>
                  <a:lnTo>
                    <a:pt x="178340" y="103043"/>
                  </a:lnTo>
                  <a:lnTo>
                    <a:pt x="178340" y="237448"/>
                  </a:lnTo>
                  <a:lnTo>
                    <a:pt x="179052" y="236861"/>
                  </a:lnTo>
                  <a:lnTo>
                    <a:pt x="179439" y="236600"/>
                  </a:lnTo>
                  <a:lnTo>
                    <a:pt x="236893" y="178916"/>
                  </a:lnTo>
                  <a:lnTo>
                    <a:pt x="237301" y="177837"/>
                  </a:lnTo>
                  <a:lnTo>
                    <a:pt x="237319" y="102803"/>
                  </a:lnTo>
                  <a:close/>
                </a:path>
                <a:path w="237490" h="237490">
                  <a:moveTo>
                    <a:pt x="237343" y="0"/>
                  </a:moveTo>
                  <a:lnTo>
                    <a:pt x="59485" y="41"/>
                  </a:lnTo>
                  <a:lnTo>
                    <a:pt x="58396" y="418"/>
                  </a:lnTo>
                  <a:lnTo>
                    <a:pt x="942" y="57809"/>
                  </a:lnTo>
                  <a:lnTo>
                    <a:pt x="0" y="58846"/>
                  </a:lnTo>
                  <a:lnTo>
                    <a:pt x="134980" y="58846"/>
                  </a:lnTo>
                  <a:lnTo>
                    <a:pt x="9496" y="184826"/>
                  </a:lnTo>
                  <a:lnTo>
                    <a:pt x="14842" y="197196"/>
                  </a:lnTo>
                  <a:lnTo>
                    <a:pt x="21586" y="208143"/>
                  </a:lnTo>
                  <a:lnTo>
                    <a:pt x="29381" y="218044"/>
                  </a:lnTo>
                  <a:lnTo>
                    <a:pt x="37882" y="227278"/>
                  </a:lnTo>
                  <a:lnTo>
                    <a:pt x="48312" y="219815"/>
                  </a:lnTo>
                  <a:lnTo>
                    <a:pt x="78462" y="196244"/>
                  </a:lnTo>
                  <a:lnTo>
                    <a:pt x="107211" y="171212"/>
                  </a:lnTo>
                  <a:lnTo>
                    <a:pt x="144038" y="136270"/>
                  </a:lnTo>
                  <a:lnTo>
                    <a:pt x="171037" y="109419"/>
                  </a:lnTo>
                  <a:lnTo>
                    <a:pt x="177942" y="102803"/>
                  </a:lnTo>
                  <a:lnTo>
                    <a:pt x="237319" y="102803"/>
                  </a:lnTo>
                  <a:lnTo>
                    <a:pt x="237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1006763" y="3840551"/>
            <a:ext cx="540000" cy="540000"/>
            <a:chOff x="13578748" y="7687630"/>
            <a:chExt cx="534670" cy="534670"/>
          </a:xfrm>
        </p:grpSpPr>
        <p:sp>
          <p:nvSpPr>
            <p:cNvPr id="25" name="bk object 88"/>
            <p:cNvSpPr/>
            <p:nvPr/>
          </p:nvSpPr>
          <p:spPr>
            <a:xfrm>
              <a:off x="13578748" y="768763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bk object 89"/>
            <p:cNvSpPr/>
            <p:nvPr/>
          </p:nvSpPr>
          <p:spPr>
            <a:xfrm rot="2571719">
              <a:off x="13727209" y="7836039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90">
                  <a:moveTo>
                    <a:pt x="237319" y="102803"/>
                  </a:moveTo>
                  <a:lnTo>
                    <a:pt x="177942" y="102803"/>
                  </a:lnTo>
                  <a:lnTo>
                    <a:pt x="178340" y="103043"/>
                  </a:lnTo>
                  <a:lnTo>
                    <a:pt x="178340" y="237448"/>
                  </a:lnTo>
                  <a:lnTo>
                    <a:pt x="179052" y="236861"/>
                  </a:lnTo>
                  <a:lnTo>
                    <a:pt x="179439" y="236600"/>
                  </a:lnTo>
                  <a:lnTo>
                    <a:pt x="236893" y="178916"/>
                  </a:lnTo>
                  <a:lnTo>
                    <a:pt x="237301" y="177837"/>
                  </a:lnTo>
                  <a:lnTo>
                    <a:pt x="237319" y="102803"/>
                  </a:lnTo>
                  <a:close/>
                </a:path>
                <a:path w="237490" h="237490">
                  <a:moveTo>
                    <a:pt x="237343" y="0"/>
                  </a:moveTo>
                  <a:lnTo>
                    <a:pt x="59485" y="41"/>
                  </a:lnTo>
                  <a:lnTo>
                    <a:pt x="58396" y="418"/>
                  </a:lnTo>
                  <a:lnTo>
                    <a:pt x="942" y="57809"/>
                  </a:lnTo>
                  <a:lnTo>
                    <a:pt x="0" y="58846"/>
                  </a:lnTo>
                  <a:lnTo>
                    <a:pt x="134980" y="58846"/>
                  </a:lnTo>
                  <a:lnTo>
                    <a:pt x="9496" y="184826"/>
                  </a:lnTo>
                  <a:lnTo>
                    <a:pt x="14842" y="197196"/>
                  </a:lnTo>
                  <a:lnTo>
                    <a:pt x="21586" y="208143"/>
                  </a:lnTo>
                  <a:lnTo>
                    <a:pt x="29381" y="218044"/>
                  </a:lnTo>
                  <a:lnTo>
                    <a:pt x="37882" y="227278"/>
                  </a:lnTo>
                  <a:lnTo>
                    <a:pt x="48312" y="219815"/>
                  </a:lnTo>
                  <a:lnTo>
                    <a:pt x="78462" y="196244"/>
                  </a:lnTo>
                  <a:lnTo>
                    <a:pt x="107211" y="171212"/>
                  </a:lnTo>
                  <a:lnTo>
                    <a:pt x="144038" y="136270"/>
                  </a:lnTo>
                  <a:lnTo>
                    <a:pt x="171037" y="109419"/>
                  </a:lnTo>
                  <a:lnTo>
                    <a:pt x="177942" y="102803"/>
                  </a:lnTo>
                  <a:lnTo>
                    <a:pt x="237319" y="102803"/>
                  </a:lnTo>
                  <a:lnTo>
                    <a:pt x="237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1006763" y="3012716"/>
            <a:ext cx="540000" cy="540000"/>
            <a:chOff x="13578748" y="7687630"/>
            <a:chExt cx="534670" cy="534670"/>
          </a:xfrm>
        </p:grpSpPr>
        <p:sp>
          <p:nvSpPr>
            <p:cNvPr id="28" name="bk object 88"/>
            <p:cNvSpPr/>
            <p:nvPr/>
          </p:nvSpPr>
          <p:spPr>
            <a:xfrm>
              <a:off x="13578748" y="768763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89"/>
            <p:cNvSpPr/>
            <p:nvPr/>
          </p:nvSpPr>
          <p:spPr>
            <a:xfrm rot="2571719">
              <a:off x="13727209" y="7836039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90">
                  <a:moveTo>
                    <a:pt x="237319" y="102803"/>
                  </a:moveTo>
                  <a:lnTo>
                    <a:pt x="177942" y="102803"/>
                  </a:lnTo>
                  <a:lnTo>
                    <a:pt x="178340" y="103043"/>
                  </a:lnTo>
                  <a:lnTo>
                    <a:pt x="178340" y="237448"/>
                  </a:lnTo>
                  <a:lnTo>
                    <a:pt x="179052" y="236861"/>
                  </a:lnTo>
                  <a:lnTo>
                    <a:pt x="179439" y="236600"/>
                  </a:lnTo>
                  <a:lnTo>
                    <a:pt x="236893" y="178916"/>
                  </a:lnTo>
                  <a:lnTo>
                    <a:pt x="237301" y="177837"/>
                  </a:lnTo>
                  <a:lnTo>
                    <a:pt x="237319" y="102803"/>
                  </a:lnTo>
                  <a:close/>
                </a:path>
                <a:path w="237490" h="237490">
                  <a:moveTo>
                    <a:pt x="237343" y="0"/>
                  </a:moveTo>
                  <a:lnTo>
                    <a:pt x="59485" y="41"/>
                  </a:lnTo>
                  <a:lnTo>
                    <a:pt x="58396" y="418"/>
                  </a:lnTo>
                  <a:lnTo>
                    <a:pt x="942" y="57809"/>
                  </a:lnTo>
                  <a:lnTo>
                    <a:pt x="0" y="58846"/>
                  </a:lnTo>
                  <a:lnTo>
                    <a:pt x="134980" y="58846"/>
                  </a:lnTo>
                  <a:lnTo>
                    <a:pt x="9496" y="184826"/>
                  </a:lnTo>
                  <a:lnTo>
                    <a:pt x="14842" y="197196"/>
                  </a:lnTo>
                  <a:lnTo>
                    <a:pt x="21586" y="208143"/>
                  </a:lnTo>
                  <a:lnTo>
                    <a:pt x="29381" y="218044"/>
                  </a:lnTo>
                  <a:lnTo>
                    <a:pt x="37882" y="227278"/>
                  </a:lnTo>
                  <a:lnTo>
                    <a:pt x="48312" y="219815"/>
                  </a:lnTo>
                  <a:lnTo>
                    <a:pt x="78462" y="196244"/>
                  </a:lnTo>
                  <a:lnTo>
                    <a:pt x="107211" y="171212"/>
                  </a:lnTo>
                  <a:lnTo>
                    <a:pt x="144038" y="136270"/>
                  </a:lnTo>
                  <a:lnTo>
                    <a:pt x="171037" y="109419"/>
                  </a:lnTo>
                  <a:lnTo>
                    <a:pt x="177942" y="102803"/>
                  </a:lnTo>
                  <a:lnTo>
                    <a:pt x="237319" y="102803"/>
                  </a:lnTo>
                  <a:lnTo>
                    <a:pt x="237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38340" y="5499055"/>
            <a:ext cx="741952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algn="ctr">
              <a:defRPr sz="2000"/>
            </a:lvl1pPr>
          </a:lstStyle>
          <a:p>
            <a:pPr algn="l"/>
            <a:r>
              <a:rPr lang="ru-RU" sz="1600" dirty="0" smtClean="0">
                <a:latin typeface="PFDinTextCondPro-Medium"/>
              </a:rPr>
              <a:t>Подходит </a:t>
            </a:r>
            <a:r>
              <a:rPr lang="ru-RU" sz="1600" dirty="0" smtClean="0">
                <a:latin typeface="PFDinTextCondPro-Medium"/>
              </a:rPr>
              <a:t>под концепцию активных распределительных сетей (</a:t>
            </a:r>
            <a:r>
              <a:rPr lang="en-US" sz="1600" dirty="0" smtClean="0">
                <a:latin typeface="PFDinTextCondPro-Medium"/>
              </a:rPr>
              <a:t>DSO)</a:t>
            </a:r>
            <a:endParaRPr lang="ru-RU" sz="1600" dirty="0" smtClean="0">
              <a:latin typeface="PFDinTextCondPro-Medium"/>
            </a:endParaRPr>
          </a:p>
        </p:txBody>
      </p:sp>
      <p:grpSp>
        <p:nvGrpSpPr>
          <p:cNvPr id="31" name="Группа 30"/>
          <p:cNvGrpSpPr/>
          <p:nvPr/>
        </p:nvGrpSpPr>
        <p:grpSpPr>
          <a:xfrm>
            <a:off x="1006763" y="5429292"/>
            <a:ext cx="540000" cy="540000"/>
            <a:chOff x="13578748" y="7687630"/>
            <a:chExt cx="534670" cy="534670"/>
          </a:xfrm>
        </p:grpSpPr>
        <p:sp>
          <p:nvSpPr>
            <p:cNvPr id="32" name="bk object 88"/>
            <p:cNvSpPr/>
            <p:nvPr/>
          </p:nvSpPr>
          <p:spPr>
            <a:xfrm>
              <a:off x="13578748" y="7687630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89"/>
            <p:cNvSpPr/>
            <p:nvPr/>
          </p:nvSpPr>
          <p:spPr>
            <a:xfrm rot="2571719">
              <a:off x="13727209" y="7836039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90" h="237490">
                  <a:moveTo>
                    <a:pt x="237319" y="102803"/>
                  </a:moveTo>
                  <a:lnTo>
                    <a:pt x="177942" y="102803"/>
                  </a:lnTo>
                  <a:lnTo>
                    <a:pt x="178340" y="103043"/>
                  </a:lnTo>
                  <a:lnTo>
                    <a:pt x="178340" y="237448"/>
                  </a:lnTo>
                  <a:lnTo>
                    <a:pt x="179052" y="236861"/>
                  </a:lnTo>
                  <a:lnTo>
                    <a:pt x="179439" y="236600"/>
                  </a:lnTo>
                  <a:lnTo>
                    <a:pt x="236893" y="178916"/>
                  </a:lnTo>
                  <a:lnTo>
                    <a:pt x="237301" y="177837"/>
                  </a:lnTo>
                  <a:lnTo>
                    <a:pt x="237319" y="102803"/>
                  </a:lnTo>
                  <a:close/>
                </a:path>
                <a:path w="237490" h="237490">
                  <a:moveTo>
                    <a:pt x="237343" y="0"/>
                  </a:moveTo>
                  <a:lnTo>
                    <a:pt x="59485" y="41"/>
                  </a:lnTo>
                  <a:lnTo>
                    <a:pt x="58396" y="418"/>
                  </a:lnTo>
                  <a:lnTo>
                    <a:pt x="942" y="57809"/>
                  </a:lnTo>
                  <a:lnTo>
                    <a:pt x="0" y="58846"/>
                  </a:lnTo>
                  <a:lnTo>
                    <a:pt x="134980" y="58846"/>
                  </a:lnTo>
                  <a:lnTo>
                    <a:pt x="9496" y="184826"/>
                  </a:lnTo>
                  <a:lnTo>
                    <a:pt x="14842" y="197196"/>
                  </a:lnTo>
                  <a:lnTo>
                    <a:pt x="21586" y="208143"/>
                  </a:lnTo>
                  <a:lnTo>
                    <a:pt x="29381" y="218044"/>
                  </a:lnTo>
                  <a:lnTo>
                    <a:pt x="37882" y="227278"/>
                  </a:lnTo>
                  <a:lnTo>
                    <a:pt x="48312" y="219815"/>
                  </a:lnTo>
                  <a:lnTo>
                    <a:pt x="78462" y="196244"/>
                  </a:lnTo>
                  <a:lnTo>
                    <a:pt x="107211" y="171212"/>
                  </a:lnTo>
                  <a:lnTo>
                    <a:pt x="144038" y="136270"/>
                  </a:lnTo>
                  <a:lnTo>
                    <a:pt x="171037" y="109419"/>
                  </a:lnTo>
                  <a:lnTo>
                    <a:pt x="177942" y="102803"/>
                  </a:lnTo>
                  <a:lnTo>
                    <a:pt x="237319" y="102803"/>
                  </a:lnTo>
                  <a:lnTo>
                    <a:pt x="2373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80" y="1390344"/>
            <a:ext cx="7087589" cy="4382112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 smtClean="0"/>
              <a:t>РАССМАТРИВАЕМЫЙ МИКРОГРИД</a:t>
            </a:r>
            <a:endParaRPr lang="ru-RU" sz="1600" dirty="0"/>
          </a:p>
        </p:txBody>
      </p:sp>
      <p:sp>
        <p:nvSpPr>
          <p:cNvPr id="7" name="Номер слайда 1"/>
          <p:cNvSpPr>
            <a:spLocks noGrp="1"/>
          </p:cNvSpPr>
          <p:nvPr>
            <p:ph type="sldNum" sz="quarter" idx="4"/>
          </p:nvPr>
        </p:nvSpPr>
        <p:spPr>
          <a:xfrm>
            <a:off x="9268270" y="6406913"/>
            <a:ext cx="528638" cy="365125"/>
          </a:xfrm>
        </p:spPr>
        <p:txBody>
          <a:bodyPr/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48108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ОПИСАНИЕ ПРОЕКТНОГО РЕШЕНИЯ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7" name="Закругленный прямоугольник"/>
          <p:cNvSpPr/>
          <p:nvPr/>
        </p:nvSpPr>
        <p:spPr>
          <a:xfrm flipH="1">
            <a:off x="3806404" y="2068424"/>
            <a:ext cx="2380495" cy="569577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Участник рынка –  агент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17" name="Закругленный прямоугольник"/>
          <p:cNvSpPr/>
          <p:nvPr/>
        </p:nvSpPr>
        <p:spPr>
          <a:xfrm flipH="1">
            <a:off x="871836" y="3159685"/>
            <a:ext cx="2380493" cy="606230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Потребители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20" name="Закругленный прямоугольник"/>
          <p:cNvSpPr/>
          <p:nvPr/>
        </p:nvSpPr>
        <p:spPr>
          <a:xfrm flipH="1">
            <a:off x="3806404" y="3159684"/>
            <a:ext cx="2380495" cy="606231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>
                <a:latin typeface="PF Din Text Cond Pro Light" panose="02000000000000000000" pitchFamily="2" charset="0"/>
              </a:rPr>
              <a:t>Дистрибьютор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22" name="Закругленный прямоугольник"/>
          <p:cNvSpPr/>
          <p:nvPr/>
        </p:nvSpPr>
        <p:spPr>
          <a:xfrm flipH="1">
            <a:off x="6740972" y="3159684"/>
            <a:ext cx="2380495" cy="606231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Источники генерации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45" name="Закругленный прямоугольник"/>
          <p:cNvSpPr/>
          <p:nvPr/>
        </p:nvSpPr>
        <p:spPr>
          <a:xfrm>
            <a:off x="5271813" y="4166323"/>
            <a:ext cx="2355202" cy="357176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Солнечные батареи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46" name="Закругленный прямоугольник"/>
          <p:cNvSpPr/>
          <p:nvPr/>
        </p:nvSpPr>
        <p:spPr>
          <a:xfrm>
            <a:off x="5271813" y="5182581"/>
            <a:ext cx="2355202" cy="341680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Ветрогенераторы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47" name="Закругленный прямоугольник"/>
          <p:cNvSpPr/>
          <p:nvPr/>
        </p:nvSpPr>
        <p:spPr>
          <a:xfrm>
            <a:off x="5271813" y="5685061"/>
            <a:ext cx="2355202" cy="521427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Газопоршневая установка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53" name="Закругленный прямоугольник"/>
          <p:cNvSpPr/>
          <p:nvPr/>
        </p:nvSpPr>
        <p:spPr>
          <a:xfrm>
            <a:off x="5271813" y="4682200"/>
            <a:ext cx="2355202" cy="341680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ЕЭС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122" name="Закругленный прямоугольник"/>
          <p:cNvSpPr/>
          <p:nvPr/>
        </p:nvSpPr>
        <p:spPr>
          <a:xfrm flipH="1">
            <a:off x="2314784" y="4163394"/>
            <a:ext cx="2253643" cy="360106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Жилой массив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123" name="Закругленный прямоугольник"/>
          <p:cNvSpPr/>
          <p:nvPr/>
        </p:nvSpPr>
        <p:spPr>
          <a:xfrm flipH="1">
            <a:off x="2324111" y="4683592"/>
            <a:ext cx="2244316" cy="572631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Городская инфраструктура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124" name="Закругленный прямоугольник"/>
          <p:cNvSpPr/>
          <p:nvPr/>
        </p:nvSpPr>
        <p:spPr>
          <a:xfrm flipH="1">
            <a:off x="2307439" y="5412639"/>
            <a:ext cx="2244316" cy="341681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618FC5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>
                <a:latin typeface="PF Din Text Cond Pro Light" panose="02000000000000000000" pitchFamily="2" charset="0"/>
              </a:rPr>
              <a:t>Офисное кластер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cxnSp>
        <p:nvCxnSpPr>
          <p:cNvPr id="108" name="Соединительная линия уступом 107"/>
          <p:cNvCxnSpPr>
            <a:stCxn id="22" idx="2"/>
            <a:endCxn id="47" idx="3"/>
          </p:cNvCxnSpPr>
          <p:nvPr/>
        </p:nvCxnSpPr>
        <p:spPr>
          <a:xfrm rot="5400000">
            <a:off x="6689187" y="4703743"/>
            <a:ext cx="2179860" cy="304204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Соединительная линия уступом 110"/>
          <p:cNvCxnSpPr>
            <a:stCxn id="22" idx="2"/>
            <a:endCxn id="46" idx="3"/>
          </p:cNvCxnSpPr>
          <p:nvPr/>
        </p:nvCxnSpPr>
        <p:spPr>
          <a:xfrm rot="5400000">
            <a:off x="6985364" y="4407566"/>
            <a:ext cx="1587506" cy="304204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Соединительная линия уступом 115"/>
          <p:cNvCxnSpPr>
            <a:stCxn id="22" idx="2"/>
            <a:endCxn id="53" idx="3"/>
          </p:cNvCxnSpPr>
          <p:nvPr/>
        </p:nvCxnSpPr>
        <p:spPr>
          <a:xfrm rot="5400000">
            <a:off x="7235555" y="4157375"/>
            <a:ext cx="1087125" cy="304204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Соединительная линия уступом 118"/>
          <p:cNvCxnSpPr>
            <a:stCxn id="22" idx="2"/>
            <a:endCxn id="45" idx="3"/>
          </p:cNvCxnSpPr>
          <p:nvPr/>
        </p:nvCxnSpPr>
        <p:spPr>
          <a:xfrm rot="5400000">
            <a:off x="7489619" y="3903311"/>
            <a:ext cx="578996" cy="304204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Соединительная линия уступом 124"/>
          <p:cNvCxnSpPr>
            <a:stCxn id="7" idx="2"/>
            <a:endCxn id="17" idx="0"/>
          </p:cNvCxnSpPr>
          <p:nvPr/>
        </p:nvCxnSpPr>
        <p:spPr>
          <a:xfrm rot="5400000">
            <a:off x="3268525" y="1431559"/>
            <a:ext cx="521684" cy="293456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Соединительная линия уступом 132"/>
          <p:cNvCxnSpPr>
            <a:stCxn id="7" idx="2"/>
            <a:endCxn id="22" idx="0"/>
          </p:cNvCxnSpPr>
          <p:nvPr/>
        </p:nvCxnSpPr>
        <p:spPr>
          <a:xfrm rot="16200000" flipH="1">
            <a:off x="6203094" y="1431558"/>
            <a:ext cx="521683" cy="293456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6" name="Прямая со стрелкой 145"/>
          <p:cNvCxnSpPr>
            <a:stCxn id="7" idx="2"/>
            <a:endCxn id="20" idx="0"/>
          </p:cNvCxnSpPr>
          <p:nvPr/>
        </p:nvCxnSpPr>
        <p:spPr>
          <a:xfrm>
            <a:off x="4996651" y="2638001"/>
            <a:ext cx="0" cy="52168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Соединительная линия уступом 68"/>
          <p:cNvCxnSpPr>
            <a:stCxn id="17" idx="2"/>
            <a:endCxn id="122" idx="3"/>
          </p:cNvCxnSpPr>
          <p:nvPr/>
        </p:nvCxnSpPr>
        <p:spPr>
          <a:xfrm rot="16200000" flipH="1">
            <a:off x="1899667" y="3928330"/>
            <a:ext cx="577532" cy="252702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Соединительная линия уступом 69"/>
          <p:cNvCxnSpPr>
            <a:stCxn id="17" idx="2"/>
            <a:endCxn id="123" idx="3"/>
          </p:cNvCxnSpPr>
          <p:nvPr/>
        </p:nvCxnSpPr>
        <p:spPr>
          <a:xfrm rot="16200000" flipH="1">
            <a:off x="1591100" y="4236896"/>
            <a:ext cx="1203993" cy="26202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Соединительная линия уступом 73"/>
          <p:cNvCxnSpPr>
            <a:stCxn id="17" idx="2"/>
            <a:endCxn id="124" idx="3"/>
          </p:cNvCxnSpPr>
          <p:nvPr/>
        </p:nvCxnSpPr>
        <p:spPr>
          <a:xfrm rot="16200000" flipH="1">
            <a:off x="1275978" y="4552018"/>
            <a:ext cx="1817565" cy="24535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99" name="Группа 98"/>
          <p:cNvGrpSpPr/>
          <p:nvPr/>
        </p:nvGrpSpPr>
        <p:grpSpPr>
          <a:xfrm>
            <a:off x="2062081" y="1184852"/>
            <a:ext cx="5974590" cy="540000"/>
            <a:chOff x="2283676" y="1160269"/>
            <a:chExt cx="5974590" cy="540000"/>
          </a:xfrm>
        </p:grpSpPr>
        <p:sp>
          <p:nvSpPr>
            <p:cNvPr id="442" name="TextBox 441"/>
            <p:cNvSpPr txBox="1"/>
            <p:nvPr/>
          </p:nvSpPr>
          <p:spPr>
            <a:xfrm>
              <a:off x="2928154" y="1240050"/>
              <a:ext cx="5330112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6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Использование мультиагентной системы</a:t>
              </a:r>
              <a:endPara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12" name="Группа 111"/>
            <p:cNvGrpSpPr/>
            <p:nvPr/>
          </p:nvGrpSpPr>
          <p:grpSpPr>
            <a:xfrm>
              <a:off x="2283676" y="1160269"/>
              <a:ext cx="540000" cy="540000"/>
              <a:chOff x="445203" y="5876885"/>
              <a:chExt cx="534670" cy="534670"/>
            </a:xfrm>
          </p:grpSpPr>
          <p:sp>
            <p:nvSpPr>
              <p:cNvPr id="113" name="object 23"/>
              <p:cNvSpPr/>
              <p:nvPr/>
            </p:nvSpPr>
            <p:spPr>
              <a:xfrm>
                <a:off x="445203" y="5876885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00B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4" name="object 24"/>
              <p:cNvSpPr/>
              <p:nvPr/>
            </p:nvSpPr>
            <p:spPr>
              <a:xfrm>
                <a:off x="564491" y="5995752"/>
                <a:ext cx="296545" cy="296545"/>
              </a:xfrm>
              <a:custGeom>
                <a:avLst/>
                <a:gdLst/>
                <a:ahLst/>
                <a:cxnLst/>
                <a:rect l="l" t="t" r="r" b="b"/>
                <a:pathLst>
                  <a:path w="296544" h="296545">
                    <a:moveTo>
                      <a:pt x="154297" y="0"/>
                    </a:moveTo>
                    <a:lnTo>
                      <a:pt x="109578" y="5947"/>
                    </a:lnTo>
                    <a:lnTo>
                      <a:pt x="70471" y="22785"/>
                    </a:lnTo>
                    <a:lnTo>
                      <a:pt x="38484" y="48786"/>
                    </a:lnTo>
                    <a:lnTo>
                      <a:pt x="15123" y="82222"/>
                    </a:lnTo>
                    <a:lnTo>
                      <a:pt x="1896" y="121364"/>
                    </a:lnTo>
                    <a:lnTo>
                      <a:pt x="0" y="135380"/>
                    </a:lnTo>
                    <a:lnTo>
                      <a:pt x="301" y="151306"/>
                    </a:lnTo>
                    <a:lnTo>
                      <a:pt x="6830" y="192177"/>
                    </a:lnTo>
                    <a:lnTo>
                      <a:pt x="27019" y="234060"/>
                    </a:lnTo>
                    <a:lnTo>
                      <a:pt x="54911" y="263332"/>
                    </a:lnTo>
                    <a:lnTo>
                      <a:pt x="98346" y="288067"/>
                    </a:lnTo>
                    <a:lnTo>
                      <a:pt x="137344" y="296267"/>
                    </a:lnTo>
                    <a:lnTo>
                      <a:pt x="153231" y="295665"/>
                    </a:lnTo>
                    <a:lnTo>
                      <a:pt x="197251" y="286270"/>
                    </a:lnTo>
                    <a:lnTo>
                      <a:pt x="234461" y="266993"/>
                    </a:lnTo>
                    <a:lnTo>
                      <a:pt x="142173" y="266993"/>
                    </a:lnTo>
                    <a:lnTo>
                      <a:pt x="136624" y="266448"/>
                    </a:lnTo>
                    <a:lnTo>
                      <a:pt x="93522" y="253673"/>
                    </a:lnTo>
                    <a:lnTo>
                      <a:pt x="62528" y="230588"/>
                    </a:lnTo>
                    <a:lnTo>
                      <a:pt x="40254" y="197538"/>
                    </a:lnTo>
                    <a:lnTo>
                      <a:pt x="29209" y="150310"/>
                    </a:lnTo>
                    <a:lnTo>
                      <a:pt x="29153" y="148263"/>
                    </a:lnTo>
                    <a:lnTo>
                      <a:pt x="30012" y="134093"/>
                    </a:lnTo>
                    <a:lnTo>
                      <a:pt x="42551" y="93628"/>
                    </a:lnTo>
                    <a:lnTo>
                      <a:pt x="67660" y="60844"/>
                    </a:lnTo>
                    <a:lnTo>
                      <a:pt x="102479" y="38561"/>
                    </a:lnTo>
                    <a:lnTo>
                      <a:pt x="144148" y="29601"/>
                    </a:lnTo>
                    <a:lnTo>
                      <a:pt x="236518" y="29601"/>
                    </a:lnTo>
                    <a:lnTo>
                      <a:pt x="227408" y="23217"/>
                    </a:lnTo>
                    <a:lnTo>
                      <a:pt x="192926" y="6930"/>
                    </a:lnTo>
                    <a:lnTo>
                      <a:pt x="167552" y="1177"/>
                    </a:lnTo>
                    <a:lnTo>
                      <a:pt x="154297" y="0"/>
                    </a:lnTo>
                    <a:close/>
                  </a:path>
                  <a:path w="296544" h="296545">
                    <a:moveTo>
                      <a:pt x="290200" y="106631"/>
                    </a:moveTo>
                    <a:lnTo>
                      <a:pt x="265258" y="131573"/>
                    </a:lnTo>
                    <a:lnTo>
                      <a:pt x="266033" y="137039"/>
                    </a:lnTo>
                    <a:lnTo>
                      <a:pt x="266578" y="142588"/>
                    </a:lnTo>
                    <a:lnTo>
                      <a:pt x="258830" y="190463"/>
                    </a:lnTo>
                    <a:lnTo>
                      <a:pt x="237506" y="226014"/>
                    </a:lnTo>
                    <a:lnTo>
                      <a:pt x="205484" y="252041"/>
                    </a:lnTo>
                    <a:lnTo>
                      <a:pt x="165643" y="265662"/>
                    </a:lnTo>
                    <a:lnTo>
                      <a:pt x="142173" y="266993"/>
                    </a:lnTo>
                    <a:lnTo>
                      <a:pt x="234461" y="266993"/>
                    </a:lnTo>
                    <a:lnTo>
                      <a:pt x="264529" y="238869"/>
                    </a:lnTo>
                    <a:lnTo>
                      <a:pt x="285163" y="204191"/>
                    </a:lnTo>
                    <a:lnTo>
                      <a:pt x="295376" y="164414"/>
                    </a:lnTo>
                    <a:lnTo>
                      <a:pt x="296177" y="151306"/>
                    </a:lnTo>
                    <a:lnTo>
                      <a:pt x="296160" y="148263"/>
                    </a:lnTo>
                    <a:lnTo>
                      <a:pt x="295717" y="136641"/>
                    </a:lnTo>
                    <a:lnTo>
                      <a:pt x="294175" y="123983"/>
                    </a:lnTo>
                    <a:lnTo>
                      <a:pt x="291685" y="112072"/>
                    </a:lnTo>
                    <a:lnTo>
                      <a:pt x="290200" y="106631"/>
                    </a:lnTo>
                    <a:close/>
                  </a:path>
                  <a:path w="296544" h="296545">
                    <a:moveTo>
                      <a:pt x="236518" y="29601"/>
                    </a:moveTo>
                    <a:lnTo>
                      <a:pt x="144148" y="29601"/>
                    </a:lnTo>
                    <a:lnTo>
                      <a:pt x="158429" y="30260"/>
                    </a:lnTo>
                    <a:lnTo>
                      <a:pt x="171797" y="32242"/>
                    </a:lnTo>
                    <a:lnTo>
                      <a:pt x="184293" y="35472"/>
                    </a:lnTo>
                    <a:lnTo>
                      <a:pt x="195955" y="39874"/>
                    </a:lnTo>
                    <a:lnTo>
                      <a:pt x="206821" y="45372"/>
                    </a:lnTo>
                    <a:lnTo>
                      <a:pt x="237751" y="30466"/>
                    </a:lnTo>
                    <a:lnTo>
                      <a:pt x="236518" y="2960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5" name="object 25"/>
              <p:cNvSpPr/>
              <p:nvPr/>
            </p:nvSpPr>
            <p:spPr>
              <a:xfrm>
                <a:off x="564491" y="5995752"/>
                <a:ext cx="296545" cy="296545"/>
              </a:xfrm>
              <a:custGeom>
                <a:avLst/>
                <a:gdLst/>
                <a:ahLst/>
                <a:cxnLst/>
                <a:rect l="l" t="t" r="r" b="b"/>
                <a:pathLst>
                  <a:path w="296544" h="296545">
                    <a:moveTo>
                      <a:pt x="290200" y="106631"/>
                    </a:moveTo>
                    <a:lnTo>
                      <a:pt x="265258" y="131573"/>
                    </a:lnTo>
                    <a:lnTo>
                      <a:pt x="266033" y="137039"/>
                    </a:lnTo>
                    <a:lnTo>
                      <a:pt x="266578" y="142588"/>
                    </a:lnTo>
                    <a:lnTo>
                      <a:pt x="266578" y="148263"/>
                    </a:lnTo>
                    <a:lnTo>
                      <a:pt x="265681" y="162891"/>
                    </a:lnTo>
                    <a:lnTo>
                      <a:pt x="253088" y="203194"/>
                    </a:lnTo>
                    <a:lnTo>
                      <a:pt x="227878" y="235890"/>
                    </a:lnTo>
                    <a:lnTo>
                      <a:pt x="192930" y="258101"/>
                    </a:lnTo>
                    <a:lnTo>
                      <a:pt x="151123" y="266948"/>
                    </a:lnTo>
                    <a:lnTo>
                      <a:pt x="142173" y="266993"/>
                    </a:lnTo>
                    <a:lnTo>
                      <a:pt x="136624" y="266448"/>
                    </a:lnTo>
                    <a:lnTo>
                      <a:pt x="93522" y="253673"/>
                    </a:lnTo>
                    <a:lnTo>
                      <a:pt x="62528" y="230588"/>
                    </a:lnTo>
                    <a:lnTo>
                      <a:pt x="40254" y="197538"/>
                    </a:lnTo>
                    <a:lnTo>
                      <a:pt x="29120" y="148801"/>
                    </a:lnTo>
                    <a:lnTo>
                      <a:pt x="30012" y="134093"/>
                    </a:lnTo>
                    <a:lnTo>
                      <a:pt x="42551" y="93628"/>
                    </a:lnTo>
                    <a:lnTo>
                      <a:pt x="67660" y="60844"/>
                    </a:lnTo>
                    <a:lnTo>
                      <a:pt x="102479" y="38561"/>
                    </a:lnTo>
                    <a:lnTo>
                      <a:pt x="144148" y="29601"/>
                    </a:lnTo>
                    <a:lnTo>
                      <a:pt x="158429" y="30260"/>
                    </a:lnTo>
                    <a:lnTo>
                      <a:pt x="171797" y="32242"/>
                    </a:lnTo>
                    <a:lnTo>
                      <a:pt x="184293" y="35472"/>
                    </a:lnTo>
                    <a:lnTo>
                      <a:pt x="195955" y="39874"/>
                    </a:lnTo>
                    <a:lnTo>
                      <a:pt x="206821" y="45372"/>
                    </a:lnTo>
                    <a:lnTo>
                      <a:pt x="237751" y="30466"/>
                    </a:lnTo>
                    <a:lnTo>
                      <a:pt x="192926" y="6930"/>
                    </a:lnTo>
                    <a:lnTo>
                      <a:pt x="154297" y="0"/>
                    </a:lnTo>
                    <a:lnTo>
                      <a:pt x="138860" y="665"/>
                    </a:lnTo>
                    <a:lnTo>
                      <a:pt x="95844" y="10435"/>
                    </a:lnTo>
                    <a:lnTo>
                      <a:pt x="58943" y="30519"/>
                    </a:lnTo>
                    <a:lnTo>
                      <a:pt x="29664" y="59190"/>
                    </a:lnTo>
                    <a:lnTo>
                      <a:pt x="9514" y="94720"/>
                    </a:lnTo>
                    <a:lnTo>
                      <a:pt x="0" y="135380"/>
                    </a:lnTo>
                    <a:lnTo>
                      <a:pt x="301" y="151306"/>
                    </a:lnTo>
                    <a:lnTo>
                      <a:pt x="6830" y="192177"/>
                    </a:lnTo>
                    <a:lnTo>
                      <a:pt x="27019" y="234060"/>
                    </a:lnTo>
                    <a:lnTo>
                      <a:pt x="54911" y="263332"/>
                    </a:lnTo>
                    <a:lnTo>
                      <a:pt x="98346" y="288067"/>
                    </a:lnTo>
                    <a:lnTo>
                      <a:pt x="137344" y="296267"/>
                    </a:lnTo>
                    <a:lnTo>
                      <a:pt x="153231" y="295665"/>
                    </a:lnTo>
                    <a:lnTo>
                      <a:pt x="197251" y="286270"/>
                    </a:lnTo>
                    <a:lnTo>
                      <a:pt x="234788" y="266783"/>
                    </a:lnTo>
                    <a:lnTo>
                      <a:pt x="264529" y="238869"/>
                    </a:lnTo>
                    <a:lnTo>
                      <a:pt x="285163" y="204191"/>
                    </a:lnTo>
                    <a:lnTo>
                      <a:pt x="295376" y="164414"/>
                    </a:lnTo>
                    <a:lnTo>
                      <a:pt x="296238" y="150310"/>
                    </a:lnTo>
                    <a:lnTo>
                      <a:pt x="295717" y="136641"/>
                    </a:lnTo>
                    <a:lnTo>
                      <a:pt x="294175" y="123983"/>
                    </a:lnTo>
                    <a:lnTo>
                      <a:pt x="291685" y="112072"/>
                    </a:lnTo>
                    <a:lnTo>
                      <a:pt x="290200" y="106631"/>
                    </a:lnTo>
                    <a:close/>
                  </a:path>
                </a:pathLst>
              </a:custGeom>
              <a:ln w="1047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7" name="object 26"/>
              <p:cNvSpPr/>
              <p:nvPr/>
            </p:nvSpPr>
            <p:spPr>
              <a:xfrm>
                <a:off x="660195" y="6015439"/>
                <a:ext cx="219075" cy="16446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64464">
                    <a:moveTo>
                      <a:pt x="0" y="112949"/>
                    </a:moveTo>
                    <a:lnTo>
                      <a:pt x="52113" y="164005"/>
                    </a:lnTo>
                    <a:lnTo>
                      <a:pt x="218768" y="0"/>
                    </a:lnTo>
                  </a:path>
                </a:pathLst>
              </a:custGeom>
              <a:ln w="29684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8356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АРХИТЕКТУРА ПРОЕКТНОГО РЕШЕНИЯ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5</a:t>
            </a:fld>
            <a:endParaRPr lang="ru-RU" dirty="0"/>
          </a:p>
        </p:txBody>
      </p:sp>
      <p:grpSp>
        <p:nvGrpSpPr>
          <p:cNvPr id="32" name="Группа 31"/>
          <p:cNvGrpSpPr/>
          <p:nvPr/>
        </p:nvGrpSpPr>
        <p:grpSpPr>
          <a:xfrm>
            <a:off x="780294" y="4236018"/>
            <a:ext cx="4138070" cy="2067148"/>
            <a:chOff x="1043709" y="3260437"/>
            <a:chExt cx="2595841" cy="1313796"/>
          </a:xfrm>
        </p:grpSpPr>
        <p:sp>
          <p:nvSpPr>
            <p:cNvPr id="33" name="Прямоугольник"/>
            <p:cNvSpPr/>
            <p:nvPr/>
          </p:nvSpPr>
          <p:spPr>
            <a:xfrm>
              <a:off x="1043709" y="3260437"/>
              <a:ext cx="2595841" cy="16523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algn="ctr"/>
              <a:r>
                <a:rPr lang="ru-RU" sz="1600" dirty="0" smtClean="0">
                  <a:latin typeface="PF Din Text Cond Pro Light" panose="02000000000000000000" pitchFamily="2" charset="0"/>
                </a:rPr>
                <a:t>Потребитель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  <p:sp>
          <p:nvSpPr>
            <p:cNvPr id="34" name="Прямоугольник"/>
            <p:cNvSpPr/>
            <p:nvPr/>
          </p:nvSpPr>
          <p:spPr>
            <a:xfrm>
              <a:off x="1043709" y="3425677"/>
              <a:ext cx="2595841" cy="1148556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Отправка запроса на необходимую ЭЭ</a:t>
              </a:r>
              <a:r>
                <a:rPr lang="en-US" sz="1600" dirty="0" smtClean="0">
                  <a:latin typeface="PF Din Text Cond Pro Light" panose="02000000000000000000" pitchFamily="2" charset="0"/>
                </a:rPr>
                <a:t> </a:t>
              </a:r>
              <a:r>
                <a:rPr lang="ru-RU" sz="1600" dirty="0" smtClean="0">
                  <a:latin typeface="PF Din Text Cond Pro Light" panose="02000000000000000000" pitchFamily="2" charset="0"/>
                </a:rPr>
                <a:t>дистрибьютеру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Ожидание результатов сделки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При отказе </a:t>
              </a:r>
              <a:r>
                <a:rPr lang="ru-RU" sz="1600" dirty="0">
                  <a:latin typeface="PF Din Text Cond Pro Light" panose="02000000000000000000" pitchFamily="2" charset="0"/>
                </a:rPr>
                <a:t>о</a:t>
              </a:r>
              <a:r>
                <a:rPr lang="ru-RU" sz="1600" dirty="0" smtClean="0">
                  <a:latin typeface="PF Din Text Cond Pro Light" panose="02000000000000000000" pitchFamily="2" charset="0"/>
                </a:rPr>
                <a:t>тправка повторного запроса </a:t>
              </a:r>
              <a:r>
                <a:rPr lang="ru-RU" sz="1600" dirty="0">
                  <a:latin typeface="PF Din Text Cond Pro Light" panose="02000000000000000000" pitchFamily="2" charset="0"/>
                </a:rPr>
                <a:t>на необходимую </a:t>
              </a:r>
              <a:r>
                <a:rPr lang="ru-RU" sz="1600" dirty="0" smtClean="0">
                  <a:latin typeface="PF Din Text Cond Pro Light" panose="02000000000000000000" pitchFamily="2" charset="0"/>
                </a:rPr>
                <a:t>ЭЭ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</p:grpSp>
      <p:grpSp>
        <p:nvGrpSpPr>
          <p:cNvPr id="39" name="Группа 38"/>
          <p:cNvGrpSpPr/>
          <p:nvPr/>
        </p:nvGrpSpPr>
        <p:grpSpPr>
          <a:xfrm>
            <a:off x="780295" y="1756485"/>
            <a:ext cx="4138070" cy="2231604"/>
            <a:chOff x="1043709" y="3260437"/>
            <a:chExt cx="2595841" cy="1615155"/>
          </a:xfrm>
        </p:grpSpPr>
        <p:sp>
          <p:nvSpPr>
            <p:cNvPr id="40" name="Прямоугольник"/>
            <p:cNvSpPr/>
            <p:nvPr/>
          </p:nvSpPr>
          <p:spPr>
            <a:xfrm>
              <a:off x="1043709" y="3260437"/>
              <a:ext cx="2595841" cy="16523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algn="ctr"/>
              <a:r>
                <a:rPr lang="ru-RU" sz="1600" dirty="0" smtClean="0">
                  <a:latin typeface="PF Din Text Cond Pro Light" panose="02000000000000000000" pitchFamily="2" charset="0"/>
                </a:rPr>
                <a:t>Дистрибьютор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  <p:sp>
          <p:nvSpPr>
            <p:cNvPr id="41" name="Прямоугольник"/>
            <p:cNvSpPr/>
            <p:nvPr/>
          </p:nvSpPr>
          <p:spPr>
            <a:xfrm>
              <a:off x="1043709" y="3425678"/>
              <a:ext cx="2595841" cy="144991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Ожидание запроса на ЭЭ от потребителей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latin typeface="PF Din Text Cond Pro Light" panose="02000000000000000000" pitchFamily="2" charset="0"/>
                </a:rPr>
                <a:t>Отправка запроса на необходимую </a:t>
              </a:r>
              <a:r>
                <a:rPr lang="ru-RU" sz="1600" dirty="0" smtClean="0">
                  <a:latin typeface="PF Din Text Cond Pro Light" panose="02000000000000000000" pitchFamily="2" charset="0"/>
                </a:rPr>
                <a:t>ЭЭ генерациям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Получение цен от генераций, поиск наилучшей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Уведомление генераций и потребителя о результатах сделки</a:t>
              </a:r>
            </a:p>
          </p:txBody>
        </p:sp>
      </p:grpSp>
      <p:grpSp>
        <p:nvGrpSpPr>
          <p:cNvPr id="36" name="Группа 35"/>
          <p:cNvGrpSpPr/>
          <p:nvPr/>
        </p:nvGrpSpPr>
        <p:grpSpPr>
          <a:xfrm>
            <a:off x="5091540" y="1750667"/>
            <a:ext cx="4056850" cy="2231605"/>
            <a:chOff x="1094659" y="3260436"/>
            <a:chExt cx="2544891" cy="1708149"/>
          </a:xfrm>
        </p:grpSpPr>
        <p:sp>
          <p:nvSpPr>
            <p:cNvPr id="37" name="Прямоугольник"/>
            <p:cNvSpPr/>
            <p:nvPr/>
          </p:nvSpPr>
          <p:spPr>
            <a:xfrm>
              <a:off x="1094659" y="3260436"/>
              <a:ext cx="2544891" cy="18214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algn="ctr"/>
              <a:r>
                <a:rPr lang="ru-RU" sz="1600" dirty="0" smtClean="0">
                  <a:latin typeface="PF Din Text Cond Pro Light" panose="02000000000000000000" pitchFamily="2" charset="0"/>
                </a:rPr>
                <a:t>Внутренние генерации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  <p:sp>
          <p:nvSpPr>
            <p:cNvPr id="38" name="Прямоугольник"/>
            <p:cNvSpPr/>
            <p:nvPr/>
          </p:nvSpPr>
          <p:spPr>
            <a:xfrm>
              <a:off x="1094659" y="3425678"/>
              <a:ext cx="2544890" cy="1542907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Ожидание запроса на ЭЭ от дистрибьютера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При достаточном количестве энергии отправка цены и резервирование требуемой мощности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При успешной сделке уменьшение имеющейся мощности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5091541" y="4236018"/>
            <a:ext cx="4056849" cy="2067148"/>
            <a:chOff x="1043709" y="3260437"/>
            <a:chExt cx="2595841" cy="797940"/>
          </a:xfrm>
        </p:grpSpPr>
        <p:sp>
          <p:nvSpPr>
            <p:cNvPr id="43" name="Прямоугольник"/>
            <p:cNvSpPr/>
            <p:nvPr/>
          </p:nvSpPr>
          <p:spPr>
            <a:xfrm>
              <a:off x="1043709" y="3260437"/>
              <a:ext cx="2595841" cy="100359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algn="ctr"/>
              <a:r>
                <a:rPr lang="ru-RU" sz="1600" dirty="0" smtClean="0">
                  <a:latin typeface="PF Din Text Cond Pro Light" panose="02000000000000000000" pitchFamily="2" charset="0"/>
                </a:rPr>
                <a:t>ЕЭС</a:t>
              </a:r>
              <a:endParaRPr sz="1600" dirty="0">
                <a:latin typeface="PF Din Text Cond Pro Light" panose="02000000000000000000" pitchFamily="2" charset="0"/>
              </a:endParaRPr>
            </a:p>
          </p:txBody>
        </p:sp>
        <p:sp>
          <p:nvSpPr>
            <p:cNvPr id="44" name="Прямоугольник"/>
            <p:cNvSpPr/>
            <p:nvPr/>
          </p:nvSpPr>
          <p:spPr>
            <a:xfrm>
              <a:off x="1043709" y="3360796"/>
              <a:ext cx="2595841" cy="697581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618FC5"/>
              </a:solidFill>
              <a:miter lim="400000"/>
            </a:ln>
          </p:spPr>
          <p:txBody>
            <a:bodyPr lIns="45719" rIns="45719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Ожидание запроса на ЭЭ, адресованного системе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 smtClean="0">
                  <a:latin typeface="PF Din Text Cond Pro Light" panose="02000000000000000000" pitchFamily="2" charset="0"/>
                </a:rPr>
                <a:t>Отправка цены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80294" y="1236075"/>
            <a:ext cx="6576103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Рассмотрим структуры поведений для агентов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</p:spTree>
    <p:extLst>
      <p:ext uri="{BB962C8B-B14F-4D97-AF65-F5344CB8AC3E}">
        <p14:creationId xmlns:p14="http://schemas.microsoft.com/office/powerpoint/2010/main" val="9620524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кругленный прямоугольник"/>
          <p:cNvSpPr/>
          <p:nvPr/>
        </p:nvSpPr>
        <p:spPr>
          <a:xfrm>
            <a:off x="1565649" y="2893743"/>
            <a:ext cx="4163593" cy="546186"/>
          </a:xfrm>
          <a:prstGeom prst="roundRect">
            <a:avLst>
              <a:gd name="adj" fmla="val 18387"/>
            </a:avLst>
          </a:prstGeom>
          <a:solidFill>
            <a:srgbClr val="DFEBF7"/>
          </a:solidFill>
          <a:ln w="25400">
            <a:solidFill>
              <a:srgbClr val="5492C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Дистрибьютер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7" name="Закругленный прямоугольник"/>
          <p:cNvSpPr/>
          <p:nvPr/>
        </p:nvSpPr>
        <p:spPr>
          <a:xfrm>
            <a:off x="3657161" y="1404666"/>
            <a:ext cx="2133661" cy="539918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5492C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Внутренние генерации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8" name="Закругленный прямоугольник"/>
          <p:cNvSpPr/>
          <p:nvPr/>
        </p:nvSpPr>
        <p:spPr>
          <a:xfrm>
            <a:off x="3682300" y="4445786"/>
            <a:ext cx="2046941" cy="546186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5492C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Потребитель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9" name="Закругленный прямоугольник"/>
          <p:cNvSpPr/>
          <p:nvPr/>
        </p:nvSpPr>
        <p:spPr>
          <a:xfrm>
            <a:off x="1565649" y="1394092"/>
            <a:ext cx="2000374" cy="546186"/>
          </a:xfrm>
          <a:prstGeom prst="roundRect">
            <a:avLst>
              <a:gd name="adj" fmla="val 18387"/>
            </a:avLst>
          </a:prstGeom>
          <a:solidFill>
            <a:srgbClr val="FFFFFF"/>
          </a:solidFill>
          <a:ln w="25400">
            <a:solidFill>
              <a:srgbClr val="5492C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ЕЭС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27" name="Прямоугольник"/>
          <p:cNvSpPr/>
          <p:nvPr/>
        </p:nvSpPr>
        <p:spPr>
          <a:xfrm>
            <a:off x="1146921" y="4394888"/>
            <a:ext cx="1491117" cy="637040"/>
          </a:xfrm>
          <a:prstGeom prst="rect">
            <a:avLst/>
          </a:prstGeom>
          <a:noFill/>
          <a:ln w="25400">
            <a:solidFill>
              <a:srgbClr val="69D0B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Файл </a:t>
            </a:r>
            <a:r>
              <a:rPr lang="en-US" sz="1600" dirty="0" smtClean="0">
                <a:latin typeface="PF Din Text Cond Pro Light" panose="02000000000000000000" pitchFamily="2" charset="0"/>
              </a:rPr>
              <a:t>.xml</a:t>
            </a:r>
            <a:r>
              <a:rPr lang="ru-RU" sz="1600" dirty="0" smtClean="0">
                <a:latin typeface="PF Din Text Cond Pro Light" panose="02000000000000000000" pitchFamily="2" charset="0"/>
              </a:rPr>
              <a:t> с нагрузкой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29" name="Прямоугольник"/>
          <p:cNvSpPr/>
          <p:nvPr/>
        </p:nvSpPr>
        <p:spPr>
          <a:xfrm>
            <a:off x="7173276" y="4371104"/>
            <a:ext cx="1491117" cy="694763"/>
          </a:xfrm>
          <a:prstGeom prst="rect">
            <a:avLst/>
          </a:prstGeom>
          <a:noFill/>
          <a:ln w="25400">
            <a:solidFill>
              <a:srgbClr val="69D0B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Файл </a:t>
            </a:r>
            <a:r>
              <a:rPr lang="en-US" sz="1600" dirty="0" smtClean="0">
                <a:latin typeface="PF Din Text Cond Pro Light" panose="02000000000000000000" pitchFamily="2" charset="0"/>
              </a:rPr>
              <a:t>.</a:t>
            </a:r>
            <a:r>
              <a:rPr lang="en-US" sz="1600" dirty="0" err="1" smtClean="0">
                <a:latin typeface="PF Din Text Cond Pro Light" panose="02000000000000000000" pitchFamily="2" charset="0"/>
              </a:rPr>
              <a:t>json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59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АРХИТЕКТУРА ПРОЕКТНОГО РЕШЕНИЯ</a:t>
            </a:r>
            <a:endParaRPr lang="ru-RU" sz="1600" dirty="0"/>
          </a:p>
        </p:txBody>
      </p:sp>
      <p:sp>
        <p:nvSpPr>
          <p:cNvPr id="85" name="Прямоугольник"/>
          <p:cNvSpPr/>
          <p:nvPr/>
        </p:nvSpPr>
        <p:spPr>
          <a:xfrm>
            <a:off x="7177048" y="2832938"/>
            <a:ext cx="1487345" cy="658641"/>
          </a:xfrm>
          <a:prstGeom prst="rect">
            <a:avLst/>
          </a:prstGeom>
          <a:noFill/>
          <a:ln w="25400">
            <a:solidFill>
              <a:srgbClr val="69D0B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Файл </a:t>
            </a:r>
            <a:r>
              <a:rPr lang="en-US" sz="1600" dirty="0" smtClean="0">
                <a:latin typeface="PF Din Text Cond Pro Light" panose="02000000000000000000" pitchFamily="2" charset="0"/>
              </a:rPr>
              <a:t>.</a:t>
            </a:r>
            <a:r>
              <a:rPr lang="en-US" sz="1600" dirty="0" err="1" smtClean="0">
                <a:latin typeface="PF Din Text Cond Pro Light" panose="02000000000000000000" pitchFamily="2" charset="0"/>
              </a:rPr>
              <a:t>json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sp>
        <p:nvSpPr>
          <p:cNvPr id="86" name="Прямоугольник"/>
          <p:cNvSpPr/>
          <p:nvPr/>
        </p:nvSpPr>
        <p:spPr>
          <a:xfrm>
            <a:off x="7177049" y="1309319"/>
            <a:ext cx="1487345" cy="632323"/>
          </a:xfrm>
          <a:prstGeom prst="rect">
            <a:avLst/>
          </a:prstGeom>
          <a:noFill/>
          <a:ln w="25400">
            <a:solidFill>
              <a:srgbClr val="69D0BC"/>
            </a:solidFill>
            <a:miter lim="400000"/>
          </a:ln>
        </p:spPr>
        <p:txBody>
          <a:bodyPr lIns="45719" rIns="45719" anchor="ctr"/>
          <a:lstStyle/>
          <a:p>
            <a:pPr algn="ctr"/>
            <a:r>
              <a:rPr lang="ru-RU" sz="1600" dirty="0" smtClean="0">
                <a:latin typeface="PF Din Text Cond Pro Light" panose="02000000000000000000" pitchFamily="2" charset="0"/>
              </a:rPr>
              <a:t>Файл </a:t>
            </a:r>
            <a:r>
              <a:rPr lang="en-US" sz="1600" dirty="0" smtClean="0">
                <a:latin typeface="PF Din Text Cond Pro Light" panose="02000000000000000000" pitchFamily="2" charset="0"/>
              </a:rPr>
              <a:t>.</a:t>
            </a:r>
            <a:r>
              <a:rPr lang="en-US" sz="1600" dirty="0" err="1" smtClean="0">
                <a:latin typeface="PF Din Text Cond Pro Light" panose="02000000000000000000" pitchFamily="2" charset="0"/>
              </a:rPr>
              <a:t>json</a:t>
            </a:r>
            <a:endParaRPr sz="1600" dirty="0">
              <a:latin typeface="PF Din Text Cond Pro Light" panose="02000000000000000000" pitchFamily="2" charset="0"/>
            </a:endParaRPr>
          </a:p>
        </p:txBody>
      </p:sp>
      <p:grpSp>
        <p:nvGrpSpPr>
          <p:cNvPr id="105" name="Группа 104"/>
          <p:cNvGrpSpPr/>
          <p:nvPr/>
        </p:nvGrpSpPr>
        <p:grpSpPr>
          <a:xfrm rot="10800000">
            <a:off x="4686424" y="2010045"/>
            <a:ext cx="437973" cy="758206"/>
            <a:chOff x="5730156" y="4447938"/>
            <a:chExt cx="712470" cy="748033"/>
          </a:xfrm>
          <a:solidFill>
            <a:srgbClr val="69D0BC"/>
          </a:solidFill>
        </p:grpSpPr>
        <p:sp>
          <p:nvSpPr>
            <p:cNvPr id="106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8"/>
            <p:cNvSpPr/>
            <p:nvPr/>
          </p:nvSpPr>
          <p:spPr>
            <a:xfrm>
              <a:off x="5917077" y="4447938"/>
              <a:ext cx="356236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3" name="Группа 112"/>
          <p:cNvGrpSpPr/>
          <p:nvPr/>
        </p:nvGrpSpPr>
        <p:grpSpPr>
          <a:xfrm>
            <a:off x="4147936" y="2032812"/>
            <a:ext cx="438278" cy="744657"/>
            <a:chOff x="5730156" y="4461817"/>
            <a:chExt cx="712470" cy="734154"/>
          </a:xfrm>
          <a:solidFill>
            <a:srgbClr val="4F81BD"/>
          </a:solidFill>
        </p:grpSpPr>
        <p:sp>
          <p:nvSpPr>
            <p:cNvPr id="114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1" name="Группа 120"/>
          <p:cNvGrpSpPr/>
          <p:nvPr/>
        </p:nvGrpSpPr>
        <p:grpSpPr>
          <a:xfrm rot="16200000">
            <a:off x="6077305" y="4302075"/>
            <a:ext cx="490169" cy="832822"/>
            <a:chOff x="5730156" y="4461817"/>
            <a:chExt cx="712470" cy="734154"/>
          </a:xfrm>
          <a:solidFill>
            <a:srgbClr val="A7A7A7"/>
          </a:solidFill>
        </p:grpSpPr>
        <p:sp>
          <p:nvSpPr>
            <p:cNvPr id="122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5877841" y="4161284"/>
            <a:ext cx="159304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ц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ена + 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128" name="Группа 127"/>
          <p:cNvGrpSpPr/>
          <p:nvPr/>
        </p:nvGrpSpPr>
        <p:grpSpPr>
          <a:xfrm rot="16200000">
            <a:off x="6118104" y="2756816"/>
            <a:ext cx="494488" cy="840161"/>
            <a:chOff x="5730156" y="4461817"/>
            <a:chExt cx="712470" cy="734154"/>
          </a:xfrm>
          <a:solidFill>
            <a:srgbClr val="A7A7A7"/>
          </a:solidFill>
        </p:grpSpPr>
        <p:sp>
          <p:nvSpPr>
            <p:cNvPr id="129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882316" y="2328571"/>
            <a:ext cx="1445269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ц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ена + участники 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132" name="Группа 131"/>
          <p:cNvGrpSpPr/>
          <p:nvPr/>
        </p:nvGrpSpPr>
        <p:grpSpPr>
          <a:xfrm rot="16200000">
            <a:off x="6111787" y="1262455"/>
            <a:ext cx="476420" cy="809461"/>
            <a:chOff x="5730156" y="4461817"/>
            <a:chExt cx="712470" cy="734154"/>
          </a:xfrm>
          <a:solidFill>
            <a:srgbClr val="A7A7A7"/>
          </a:solidFill>
        </p:grpSpPr>
        <p:sp>
          <p:nvSpPr>
            <p:cNvPr id="133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877842" y="1139185"/>
            <a:ext cx="1593041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ц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ена + 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68" name="Группа 67"/>
          <p:cNvGrpSpPr/>
          <p:nvPr/>
        </p:nvGrpSpPr>
        <p:grpSpPr>
          <a:xfrm rot="10800000">
            <a:off x="4686423" y="3583903"/>
            <a:ext cx="437973" cy="758206"/>
            <a:chOff x="5730156" y="4447938"/>
            <a:chExt cx="712470" cy="748033"/>
          </a:xfrm>
          <a:solidFill>
            <a:srgbClr val="69D0BC"/>
          </a:solidFill>
        </p:grpSpPr>
        <p:sp>
          <p:nvSpPr>
            <p:cNvPr id="69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8"/>
            <p:cNvSpPr/>
            <p:nvPr/>
          </p:nvSpPr>
          <p:spPr>
            <a:xfrm>
              <a:off x="5917077" y="4447938"/>
              <a:ext cx="356236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Группа 70"/>
          <p:cNvGrpSpPr/>
          <p:nvPr/>
        </p:nvGrpSpPr>
        <p:grpSpPr>
          <a:xfrm>
            <a:off x="4147935" y="3606670"/>
            <a:ext cx="438278" cy="744657"/>
            <a:chOff x="5730156" y="4461817"/>
            <a:chExt cx="712470" cy="734154"/>
          </a:xfrm>
          <a:solidFill>
            <a:srgbClr val="4F81BD"/>
          </a:solidFill>
        </p:grpSpPr>
        <p:sp>
          <p:nvSpPr>
            <p:cNvPr id="72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Группа 73"/>
          <p:cNvGrpSpPr/>
          <p:nvPr/>
        </p:nvGrpSpPr>
        <p:grpSpPr>
          <a:xfrm rot="16200000">
            <a:off x="2952442" y="4339717"/>
            <a:ext cx="437973" cy="758206"/>
            <a:chOff x="5730156" y="4447938"/>
            <a:chExt cx="712470" cy="748033"/>
          </a:xfrm>
          <a:solidFill>
            <a:srgbClr val="69D0BC"/>
          </a:solidFill>
        </p:grpSpPr>
        <p:sp>
          <p:nvSpPr>
            <p:cNvPr id="75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8"/>
            <p:cNvSpPr/>
            <p:nvPr/>
          </p:nvSpPr>
          <p:spPr>
            <a:xfrm>
              <a:off x="5917077" y="4447938"/>
              <a:ext cx="356236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Группа 77"/>
          <p:cNvGrpSpPr/>
          <p:nvPr/>
        </p:nvGrpSpPr>
        <p:grpSpPr>
          <a:xfrm>
            <a:off x="6646226" y="1097458"/>
            <a:ext cx="423714" cy="423714"/>
            <a:chOff x="14246575" y="5016318"/>
            <a:chExt cx="534670" cy="534670"/>
          </a:xfrm>
        </p:grpSpPr>
        <p:sp>
          <p:nvSpPr>
            <p:cNvPr id="79" name="bk object 130"/>
            <p:cNvSpPr/>
            <p:nvPr/>
          </p:nvSpPr>
          <p:spPr>
            <a:xfrm>
              <a:off x="14246575" y="501631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19"/>
            <p:cNvSpPr/>
            <p:nvPr/>
          </p:nvSpPr>
          <p:spPr>
            <a:xfrm>
              <a:off x="14396721" y="5083994"/>
              <a:ext cx="227329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151377" y="0"/>
                  </a:moveTo>
                  <a:lnTo>
                    <a:pt x="0" y="227061"/>
                  </a:lnTo>
                  <a:lnTo>
                    <a:pt x="100918" y="227061"/>
                  </a:lnTo>
                  <a:lnTo>
                    <a:pt x="75683" y="378438"/>
                  </a:lnTo>
                  <a:lnTo>
                    <a:pt x="227061" y="151377"/>
                  </a:lnTo>
                  <a:lnTo>
                    <a:pt x="126142" y="151377"/>
                  </a:lnTo>
                  <a:lnTo>
                    <a:pt x="151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Группа 80"/>
          <p:cNvGrpSpPr/>
          <p:nvPr/>
        </p:nvGrpSpPr>
        <p:grpSpPr>
          <a:xfrm>
            <a:off x="6651547" y="4118702"/>
            <a:ext cx="423714" cy="423714"/>
            <a:chOff x="14246575" y="5016318"/>
            <a:chExt cx="534670" cy="534670"/>
          </a:xfrm>
        </p:grpSpPr>
        <p:sp>
          <p:nvSpPr>
            <p:cNvPr id="82" name="bk object 130"/>
            <p:cNvSpPr/>
            <p:nvPr/>
          </p:nvSpPr>
          <p:spPr>
            <a:xfrm>
              <a:off x="14246575" y="5016318"/>
              <a:ext cx="534670" cy="534670"/>
            </a:xfrm>
            <a:custGeom>
              <a:avLst/>
              <a:gdLst/>
              <a:ahLst/>
              <a:cxnLst/>
              <a:rect l="l" t="t" r="r" b="b"/>
              <a:pathLst>
                <a:path w="534669" h="534670">
                  <a:moveTo>
                    <a:pt x="267133" y="0"/>
                  </a:moveTo>
                  <a:lnTo>
                    <a:pt x="223802" y="3496"/>
                  </a:lnTo>
                  <a:lnTo>
                    <a:pt x="182698" y="13618"/>
                  </a:lnTo>
                  <a:lnTo>
                    <a:pt x="144369" y="29816"/>
                  </a:lnTo>
                  <a:lnTo>
                    <a:pt x="109367" y="51540"/>
                  </a:lnTo>
                  <a:lnTo>
                    <a:pt x="78241" y="78241"/>
                  </a:lnTo>
                  <a:lnTo>
                    <a:pt x="51540" y="109367"/>
                  </a:lnTo>
                  <a:lnTo>
                    <a:pt x="29816" y="144369"/>
                  </a:lnTo>
                  <a:lnTo>
                    <a:pt x="13618" y="182698"/>
                  </a:lnTo>
                  <a:lnTo>
                    <a:pt x="3496" y="223802"/>
                  </a:lnTo>
                  <a:lnTo>
                    <a:pt x="0" y="267133"/>
                  </a:lnTo>
                  <a:lnTo>
                    <a:pt x="885" y="289042"/>
                  </a:lnTo>
                  <a:lnTo>
                    <a:pt x="7763" y="331328"/>
                  </a:lnTo>
                  <a:lnTo>
                    <a:pt x="20992" y="371114"/>
                  </a:lnTo>
                  <a:lnTo>
                    <a:pt x="40022" y="407848"/>
                  </a:lnTo>
                  <a:lnTo>
                    <a:pt x="64303" y="440981"/>
                  </a:lnTo>
                  <a:lnTo>
                    <a:pt x="93285" y="469963"/>
                  </a:lnTo>
                  <a:lnTo>
                    <a:pt x="126418" y="494244"/>
                  </a:lnTo>
                  <a:lnTo>
                    <a:pt x="163152" y="513273"/>
                  </a:lnTo>
                  <a:lnTo>
                    <a:pt x="202937" y="526502"/>
                  </a:lnTo>
                  <a:lnTo>
                    <a:pt x="245223" y="533380"/>
                  </a:lnTo>
                  <a:lnTo>
                    <a:pt x="267133" y="534266"/>
                  </a:lnTo>
                  <a:lnTo>
                    <a:pt x="289042" y="533380"/>
                  </a:lnTo>
                  <a:lnTo>
                    <a:pt x="331328" y="526502"/>
                  </a:lnTo>
                  <a:lnTo>
                    <a:pt x="371114" y="513273"/>
                  </a:lnTo>
                  <a:lnTo>
                    <a:pt x="407848" y="494244"/>
                  </a:lnTo>
                  <a:lnTo>
                    <a:pt x="440981" y="469963"/>
                  </a:lnTo>
                  <a:lnTo>
                    <a:pt x="469963" y="440981"/>
                  </a:lnTo>
                  <a:lnTo>
                    <a:pt x="494244" y="407848"/>
                  </a:lnTo>
                  <a:lnTo>
                    <a:pt x="513273" y="371114"/>
                  </a:lnTo>
                  <a:lnTo>
                    <a:pt x="526502" y="331328"/>
                  </a:lnTo>
                  <a:lnTo>
                    <a:pt x="533380" y="289042"/>
                  </a:lnTo>
                  <a:lnTo>
                    <a:pt x="534266" y="267133"/>
                  </a:lnTo>
                  <a:lnTo>
                    <a:pt x="533380" y="245223"/>
                  </a:lnTo>
                  <a:lnTo>
                    <a:pt x="526502" y="202937"/>
                  </a:lnTo>
                  <a:lnTo>
                    <a:pt x="513273" y="163152"/>
                  </a:lnTo>
                  <a:lnTo>
                    <a:pt x="494244" y="126418"/>
                  </a:lnTo>
                  <a:lnTo>
                    <a:pt x="469963" y="93285"/>
                  </a:lnTo>
                  <a:lnTo>
                    <a:pt x="440981" y="64303"/>
                  </a:lnTo>
                  <a:lnTo>
                    <a:pt x="407848" y="40022"/>
                  </a:lnTo>
                  <a:lnTo>
                    <a:pt x="371114" y="20992"/>
                  </a:lnTo>
                  <a:lnTo>
                    <a:pt x="331328" y="7763"/>
                  </a:lnTo>
                  <a:lnTo>
                    <a:pt x="289042" y="885"/>
                  </a:lnTo>
                  <a:lnTo>
                    <a:pt x="267133" y="0"/>
                  </a:lnTo>
                  <a:close/>
                </a:path>
              </a:pathLst>
            </a:custGeom>
            <a:solidFill>
              <a:srgbClr val="69D0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9"/>
            <p:cNvSpPr/>
            <p:nvPr/>
          </p:nvSpPr>
          <p:spPr>
            <a:xfrm>
              <a:off x="14396721" y="5083994"/>
              <a:ext cx="227329" cy="378460"/>
            </a:xfrm>
            <a:custGeom>
              <a:avLst/>
              <a:gdLst/>
              <a:ahLst/>
              <a:cxnLst/>
              <a:rect l="l" t="t" r="r" b="b"/>
              <a:pathLst>
                <a:path w="227330" h="378460">
                  <a:moveTo>
                    <a:pt x="151377" y="0"/>
                  </a:moveTo>
                  <a:lnTo>
                    <a:pt x="0" y="227061"/>
                  </a:lnTo>
                  <a:lnTo>
                    <a:pt x="100918" y="227061"/>
                  </a:lnTo>
                  <a:lnTo>
                    <a:pt x="75683" y="378438"/>
                  </a:lnTo>
                  <a:lnTo>
                    <a:pt x="227061" y="151377"/>
                  </a:lnTo>
                  <a:lnTo>
                    <a:pt x="126142" y="151377"/>
                  </a:lnTo>
                  <a:lnTo>
                    <a:pt x="1513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Группа 64"/>
          <p:cNvGrpSpPr/>
          <p:nvPr/>
        </p:nvGrpSpPr>
        <p:grpSpPr>
          <a:xfrm rot="10800000">
            <a:off x="2584669" y="2019263"/>
            <a:ext cx="437973" cy="758206"/>
            <a:chOff x="5730156" y="4447938"/>
            <a:chExt cx="712470" cy="748033"/>
          </a:xfrm>
          <a:solidFill>
            <a:srgbClr val="69D0BC"/>
          </a:solidFill>
        </p:grpSpPr>
        <p:sp>
          <p:nvSpPr>
            <p:cNvPr id="66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8"/>
            <p:cNvSpPr/>
            <p:nvPr/>
          </p:nvSpPr>
          <p:spPr>
            <a:xfrm>
              <a:off x="5917077" y="4447938"/>
              <a:ext cx="356236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solidFill>
                <a:srgbClr val="69D0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Группа 76"/>
          <p:cNvGrpSpPr/>
          <p:nvPr/>
        </p:nvGrpSpPr>
        <p:grpSpPr>
          <a:xfrm>
            <a:off x="2046181" y="2042030"/>
            <a:ext cx="438278" cy="744657"/>
            <a:chOff x="5730156" y="4461817"/>
            <a:chExt cx="712470" cy="734154"/>
          </a:xfrm>
          <a:solidFill>
            <a:srgbClr val="4F81BD"/>
          </a:solidFill>
        </p:grpSpPr>
        <p:sp>
          <p:nvSpPr>
            <p:cNvPr id="87" name="object 13"/>
            <p:cNvSpPr/>
            <p:nvPr/>
          </p:nvSpPr>
          <p:spPr>
            <a:xfrm>
              <a:off x="5730156" y="4839736"/>
              <a:ext cx="712470" cy="356235"/>
            </a:xfrm>
            <a:custGeom>
              <a:avLst/>
              <a:gdLst/>
              <a:ahLst/>
              <a:cxnLst/>
              <a:rect l="l" t="t" r="r" b="b"/>
              <a:pathLst>
                <a:path w="712470" h="356235">
                  <a:moveTo>
                    <a:pt x="712355" y="0"/>
                  </a:moveTo>
                  <a:lnTo>
                    <a:pt x="0" y="0"/>
                  </a:lnTo>
                  <a:lnTo>
                    <a:pt x="356177" y="356177"/>
                  </a:lnTo>
                  <a:lnTo>
                    <a:pt x="7123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8"/>
            <p:cNvSpPr/>
            <p:nvPr/>
          </p:nvSpPr>
          <p:spPr>
            <a:xfrm>
              <a:off x="5894193" y="4461817"/>
              <a:ext cx="356235" cy="356235"/>
            </a:xfrm>
            <a:custGeom>
              <a:avLst/>
              <a:gdLst/>
              <a:ahLst/>
              <a:cxnLst/>
              <a:rect l="l" t="t" r="r" b="b"/>
              <a:pathLst>
                <a:path w="356234" h="356235">
                  <a:moveTo>
                    <a:pt x="356177" y="0"/>
                  </a:moveTo>
                  <a:lnTo>
                    <a:pt x="0" y="0"/>
                  </a:lnTo>
                  <a:lnTo>
                    <a:pt x="0" y="356177"/>
                  </a:lnTo>
                  <a:lnTo>
                    <a:pt x="356177" y="356177"/>
                  </a:lnTo>
                  <a:lnTo>
                    <a:pt x="3561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9" name="Группа 88"/>
          <p:cNvGrpSpPr/>
          <p:nvPr/>
        </p:nvGrpSpPr>
        <p:grpSpPr>
          <a:xfrm>
            <a:off x="1541234" y="2152206"/>
            <a:ext cx="412262" cy="412262"/>
            <a:chOff x="2094177" y="8910723"/>
            <a:chExt cx="754380" cy="754380"/>
          </a:xfrm>
        </p:grpSpPr>
        <p:sp>
          <p:nvSpPr>
            <p:cNvPr id="90" name="object 49"/>
            <p:cNvSpPr/>
            <p:nvPr/>
          </p:nvSpPr>
          <p:spPr>
            <a:xfrm>
              <a:off x="2094177" y="8910723"/>
              <a:ext cx="754380" cy="754380"/>
            </a:xfrm>
            <a:custGeom>
              <a:avLst/>
              <a:gdLst/>
              <a:ahLst/>
              <a:cxnLst/>
              <a:rect l="l" t="t" r="r" b="b"/>
              <a:pathLst>
                <a:path w="754380" h="754379">
                  <a:moveTo>
                    <a:pt x="376951" y="0"/>
                  </a:moveTo>
                  <a:lnTo>
                    <a:pt x="315808" y="4933"/>
                  </a:lnTo>
                  <a:lnTo>
                    <a:pt x="257806" y="19217"/>
                  </a:lnTo>
                  <a:lnTo>
                    <a:pt x="203721" y="42075"/>
                  </a:lnTo>
                  <a:lnTo>
                    <a:pt x="154330" y="72730"/>
                  </a:lnTo>
                  <a:lnTo>
                    <a:pt x="110407" y="110407"/>
                  </a:lnTo>
                  <a:lnTo>
                    <a:pt x="72730" y="154330"/>
                  </a:lnTo>
                  <a:lnTo>
                    <a:pt x="42075" y="203721"/>
                  </a:lnTo>
                  <a:lnTo>
                    <a:pt x="19217" y="257806"/>
                  </a:lnTo>
                  <a:lnTo>
                    <a:pt x="4933" y="315808"/>
                  </a:lnTo>
                  <a:lnTo>
                    <a:pt x="0" y="376951"/>
                  </a:lnTo>
                  <a:lnTo>
                    <a:pt x="1249" y="407867"/>
                  </a:lnTo>
                  <a:lnTo>
                    <a:pt x="10955" y="467536"/>
                  </a:lnTo>
                  <a:lnTo>
                    <a:pt x="29623" y="523677"/>
                  </a:lnTo>
                  <a:lnTo>
                    <a:pt x="56476" y="575512"/>
                  </a:lnTo>
                  <a:lnTo>
                    <a:pt x="90739" y="622267"/>
                  </a:lnTo>
                  <a:lnTo>
                    <a:pt x="131636" y="663163"/>
                  </a:lnTo>
                  <a:lnTo>
                    <a:pt x="178390" y="697427"/>
                  </a:lnTo>
                  <a:lnTo>
                    <a:pt x="230226" y="724280"/>
                  </a:lnTo>
                  <a:lnTo>
                    <a:pt x="286366" y="742948"/>
                  </a:lnTo>
                  <a:lnTo>
                    <a:pt x="346036" y="752654"/>
                  </a:lnTo>
                  <a:lnTo>
                    <a:pt x="376951" y="753903"/>
                  </a:lnTo>
                  <a:lnTo>
                    <a:pt x="407867" y="752654"/>
                  </a:lnTo>
                  <a:lnTo>
                    <a:pt x="467536" y="742948"/>
                  </a:lnTo>
                  <a:lnTo>
                    <a:pt x="523677" y="724280"/>
                  </a:lnTo>
                  <a:lnTo>
                    <a:pt x="575512" y="697427"/>
                  </a:lnTo>
                  <a:lnTo>
                    <a:pt x="622267" y="663163"/>
                  </a:lnTo>
                  <a:lnTo>
                    <a:pt x="663163" y="622267"/>
                  </a:lnTo>
                  <a:lnTo>
                    <a:pt x="697427" y="575512"/>
                  </a:lnTo>
                  <a:lnTo>
                    <a:pt x="724280" y="523677"/>
                  </a:lnTo>
                  <a:lnTo>
                    <a:pt x="742948" y="467536"/>
                  </a:lnTo>
                  <a:lnTo>
                    <a:pt x="752654" y="407867"/>
                  </a:lnTo>
                  <a:lnTo>
                    <a:pt x="753903" y="376951"/>
                  </a:lnTo>
                  <a:lnTo>
                    <a:pt x="752654" y="346036"/>
                  </a:lnTo>
                  <a:lnTo>
                    <a:pt x="742948" y="286366"/>
                  </a:lnTo>
                  <a:lnTo>
                    <a:pt x="724280" y="230226"/>
                  </a:lnTo>
                  <a:lnTo>
                    <a:pt x="697427" y="178390"/>
                  </a:lnTo>
                  <a:lnTo>
                    <a:pt x="663163" y="131636"/>
                  </a:lnTo>
                  <a:lnTo>
                    <a:pt x="622267" y="90739"/>
                  </a:lnTo>
                  <a:lnTo>
                    <a:pt x="575512" y="56476"/>
                  </a:lnTo>
                  <a:lnTo>
                    <a:pt x="523677" y="29623"/>
                  </a:lnTo>
                  <a:lnTo>
                    <a:pt x="467536" y="10955"/>
                  </a:lnTo>
                  <a:lnTo>
                    <a:pt x="407867" y="1249"/>
                  </a:lnTo>
                  <a:lnTo>
                    <a:pt x="376951" y="0"/>
                  </a:lnTo>
                  <a:close/>
                </a:path>
              </a:pathLst>
            </a:custGeom>
            <a:solidFill>
              <a:srgbClr val="D76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50"/>
            <p:cNvSpPr/>
            <p:nvPr/>
          </p:nvSpPr>
          <p:spPr>
            <a:xfrm>
              <a:off x="2416361" y="8994176"/>
              <a:ext cx="110490" cy="384185"/>
            </a:xfrm>
            <a:custGeom>
              <a:avLst/>
              <a:gdLst/>
              <a:ahLst/>
              <a:cxnLst/>
              <a:rect l="l" t="t" r="r" b="b"/>
              <a:pathLst>
                <a:path w="73660" h="262890">
                  <a:moveTo>
                    <a:pt x="0" y="0"/>
                  </a:moveTo>
                  <a:lnTo>
                    <a:pt x="73296" y="0"/>
                  </a:lnTo>
                  <a:lnTo>
                    <a:pt x="73296" y="262306"/>
                  </a:lnTo>
                  <a:lnTo>
                    <a:pt x="0" y="262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5"/>
            <p:cNvSpPr/>
            <p:nvPr/>
          </p:nvSpPr>
          <p:spPr>
            <a:xfrm>
              <a:off x="2416361" y="9440408"/>
              <a:ext cx="110490" cy="95250"/>
            </a:xfrm>
            <a:custGeom>
              <a:avLst/>
              <a:gdLst/>
              <a:ahLst/>
              <a:cxnLst/>
              <a:rect l="l" t="t" r="r" b="b"/>
              <a:pathLst>
                <a:path w="73660" h="63500">
                  <a:moveTo>
                    <a:pt x="0" y="0"/>
                  </a:moveTo>
                  <a:lnTo>
                    <a:pt x="73296" y="0"/>
                  </a:lnTo>
                  <a:lnTo>
                    <a:pt x="73296" y="62961"/>
                  </a:lnTo>
                  <a:lnTo>
                    <a:pt x="0" y="62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1289926" y="5427214"/>
            <a:ext cx="7425063" cy="984981"/>
            <a:chOff x="1378526" y="5435021"/>
            <a:chExt cx="7425063" cy="984981"/>
          </a:xfrm>
        </p:grpSpPr>
        <p:sp>
          <p:nvSpPr>
            <p:cNvPr id="108" name="TextBox 107"/>
            <p:cNvSpPr txBox="1"/>
            <p:nvPr/>
          </p:nvSpPr>
          <p:spPr>
            <a:xfrm>
              <a:off x="1929973" y="5523629"/>
              <a:ext cx="1601037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4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Требуемая ЭЭ</a:t>
              </a:r>
              <a:endParaRPr lang="ru-RU" sz="14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929972" y="5896786"/>
              <a:ext cx="1958807" cy="523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4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Цена запрошенной ЭЭ</a:t>
              </a:r>
              <a:endParaRPr lang="ru-RU" sz="1400" dirty="0">
                <a:solidFill>
                  <a:srgbClr val="FF0000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58" name="Группа 57"/>
            <p:cNvGrpSpPr/>
            <p:nvPr/>
          </p:nvGrpSpPr>
          <p:grpSpPr>
            <a:xfrm rot="16200000">
              <a:off x="1491056" y="5422532"/>
              <a:ext cx="288569" cy="513630"/>
              <a:chOff x="5730156" y="4426873"/>
              <a:chExt cx="712470" cy="769098"/>
            </a:xfrm>
            <a:solidFill>
              <a:srgbClr val="69D0BC"/>
            </a:solidFill>
          </p:grpSpPr>
          <p:sp>
            <p:nvSpPr>
              <p:cNvPr id="60" name="object 13"/>
              <p:cNvSpPr/>
              <p:nvPr/>
            </p:nvSpPr>
            <p:spPr>
              <a:xfrm>
                <a:off x="5730156" y="4839736"/>
                <a:ext cx="712470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712470" h="356235">
                    <a:moveTo>
                      <a:pt x="712355" y="0"/>
                    </a:moveTo>
                    <a:lnTo>
                      <a:pt x="0" y="0"/>
                    </a:lnTo>
                    <a:lnTo>
                      <a:pt x="356177" y="356177"/>
                    </a:lnTo>
                    <a:lnTo>
                      <a:pt x="712355" y="0"/>
                    </a:lnTo>
                    <a:close/>
                  </a:path>
                </a:pathLst>
              </a:custGeom>
              <a:grpFill/>
              <a:ln>
                <a:solidFill>
                  <a:srgbClr val="69D0B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18"/>
              <p:cNvSpPr/>
              <p:nvPr/>
            </p:nvSpPr>
            <p:spPr>
              <a:xfrm>
                <a:off x="5917077" y="4426873"/>
                <a:ext cx="356236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356234" h="356235">
                    <a:moveTo>
                      <a:pt x="356177" y="0"/>
                    </a:moveTo>
                    <a:lnTo>
                      <a:pt x="0" y="0"/>
                    </a:lnTo>
                    <a:lnTo>
                      <a:pt x="0" y="356177"/>
                    </a:lnTo>
                    <a:lnTo>
                      <a:pt x="356177" y="356177"/>
                    </a:lnTo>
                    <a:lnTo>
                      <a:pt x="356177" y="0"/>
                    </a:lnTo>
                    <a:close/>
                  </a:path>
                </a:pathLst>
              </a:custGeom>
              <a:grpFill/>
              <a:ln>
                <a:solidFill>
                  <a:srgbClr val="69D0B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62" name="Группа 61"/>
            <p:cNvGrpSpPr/>
            <p:nvPr/>
          </p:nvGrpSpPr>
          <p:grpSpPr>
            <a:xfrm rot="16200000">
              <a:off x="1491947" y="5837052"/>
              <a:ext cx="284256" cy="482966"/>
              <a:chOff x="5730156" y="4461817"/>
              <a:chExt cx="712470" cy="734154"/>
            </a:xfrm>
            <a:solidFill>
              <a:srgbClr val="4F81BD"/>
            </a:solidFill>
          </p:grpSpPr>
          <p:sp>
            <p:nvSpPr>
              <p:cNvPr id="63" name="object 13"/>
              <p:cNvSpPr/>
              <p:nvPr/>
            </p:nvSpPr>
            <p:spPr>
              <a:xfrm>
                <a:off x="5730156" y="4839736"/>
                <a:ext cx="712470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712470" h="356235">
                    <a:moveTo>
                      <a:pt x="712355" y="0"/>
                    </a:moveTo>
                    <a:lnTo>
                      <a:pt x="0" y="0"/>
                    </a:lnTo>
                    <a:lnTo>
                      <a:pt x="356177" y="356177"/>
                    </a:lnTo>
                    <a:lnTo>
                      <a:pt x="7123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18"/>
              <p:cNvSpPr/>
              <p:nvPr/>
            </p:nvSpPr>
            <p:spPr>
              <a:xfrm>
                <a:off x="5894193" y="4461817"/>
                <a:ext cx="356235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356234" h="356235">
                    <a:moveTo>
                      <a:pt x="356177" y="0"/>
                    </a:moveTo>
                    <a:lnTo>
                      <a:pt x="0" y="0"/>
                    </a:lnTo>
                    <a:lnTo>
                      <a:pt x="0" y="356177"/>
                    </a:lnTo>
                    <a:lnTo>
                      <a:pt x="356177" y="356177"/>
                    </a:lnTo>
                    <a:lnTo>
                      <a:pt x="3561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94" name="Группа 93"/>
            <p:cNvGrpSpPr/>
            <p:nvPr/>
          </p:nvGrpSpPr>
          <p:grpSpPr>
            <a:xfrm rot="16200000">
              <a:off x="4063183" y="5384317"/>
              <a:ext cx="343090" cy="582927"/>
              <a:chOff x="5730156" y="4461817"/>
              <a:chExt cx="712470" cy="734154"/>
            </a:xfrm>
            <a:solidFill>
              <a:srgbClr val="A7A7A7"/>
            </a:solidFill>
          </p:grpSpPr>
          <p:sp>
            <p:nvSpPr>
              <p:cNvPr id="95" name="object 13"/>
              <p:cNvSpPr/>
              <p:nvPr/>
            </p:nvSpPr>
            <p:spPr>
              <a:xfrm>
                <a:off x="5730156" y="4839736"/>
                <a:ext cx="712470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712470" h="356235">
                    <a:moveTo>
                      <a:pt x="712355" y="0"/>
                    </a:moveTo>
                    <a:lnTo>
                      <a:pt x="0" y="0"/>
                    </a:lnTo>
                    <a:lnTo>
                      <a:pt x="356177" y="356177"/>
                    </a:lnTo>
                    <a:lnTo>
                      <a:pt x="71235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18"/>
              <p:cNvSpPr/>
              <p:nvPr/>
            </p:nvSpPr>
            <p:spPr>
              <a:xfrm>
                <a:off x="5894193" y="4461817"/>
                <a:ext cx="356235" cy="356235"/>
              </a:xfrm>
              <a:custGeom>
                <a:avLst/>
                <a:gdLst/>
                <a:ahLst/>
                <a:cxnLst/>
                <a:rect l="l" t="t" r="r" b="b"/>
                <a:pathLst>
                  <a:path w="356234" h="356235">
                    <a:moveTo>
                      <a:pt x="356177" y="0"/>
                    </a:moveTo>
                    <a:lnTo>
                      <a:pt x="0" y="0"/>
                    </a:lnTo>
                    <a:lnTo>
                      <a:pt x="0" y="356177"/>
                    </a:lnTo>
                    <a:lnTo>
                      <a:pt x="356177" y="356177"/>
                    </a:lnTo>
                    <a:lnTo>
                      <a:pt x="35617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4560271" y="5520595"/>
              <a:ext cx="233676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4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Совмещенные потоки</a:t>
              </a:r>
              <a:endParaRPr lang="ru-RU" sz="14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12" name="Группа 111"/>
            <p:cNvGrpSpPr/>
            <p:nvPr/>
          </p:nvGrpSpPr>
          <p:grpSpPr>
            <a:xfrm>
              <a:off x="4021755" y="5918489"/>
              <a:ext cx="416645" cy="416645"/>
              <a:chOff x="14246566" y="5016315"/>
              <a:chExt cx="534670" cy="534670"/>
            </a:xfrm>
          </p:grpSpPr>
          <p:sp>
            <p:nvSpPr>
              <p:cNvPr id="139" name="bk object 130"/>
              <p:cNvSpPr/>
              <p:nvPr/>
            </p:nvSpPr>
            <p:spPr>
              <a:xfrm>
                <a:off x="14246566" y="5016315"/>
                <a:ext cx="534670" cy="534670"/>
              </a:xfrm>
              <a:custGeom>
                <a:avLst/>
                <a:gdLst/>
                <a:ahLst/>
                <a:cxnLst/>
                <a:rect l="l" t="t" r="r" b="b"/>
                <a:pathLst>
                  <a:path w="534669" h="534670">
                    <a:moveTo>
                      <a:pt x="267133" y="0"/>
                    </a:moveTo>
                    <a:lnTo>
                      <a:pt x="223802" y="3496"/>
                    </a:lnTo>
                    <a:lnTo>
                      <a:pt x="182698" y="13618"/>
                    </a:lnTo>
                    <a:lnTo>
                      <a:pt x="144369" y="29816"/>
                    </a:lnTo>
                    <a:lnTo>
                      <a:pt x="109367" y="51540"/>
                    </a:lnTo>
                    <a:lnTo>
                      <a:pt x="78241" y="78241"/>
                    </a:lnTo>
                    <a:lnTo>
                      <a:pt x="51540" y="109367"/>
                    </a:lnTo>
                    <a:lnTo>
                      <a:pt x="29816" y="144369"/>
                    </a:lnTo>
                    <a:lnTo>
                      <a:pt x="13618" y="182698"/>
                    </a:lnTo>
                    <a:lnTo>
                      <a:pt x="3496" y="223802"/>
                    </a:lnTo>
                    <a:lnTo>
                      <a:pt x="0" y="267133"/>
                    </a:lnTo>
                    <a:lnTo>
                      <a:pt x="885" y="289042"/>
                    </a:lnTo>
                    <a:lnTo>
                      <a:pt x="7763" y="331328"/>
                    </a:lnTo>
                    <a:lnTo>
                      <a:pt x="20992" y="371114"/>
                    </a:lnTo>
                    <a:lnTo>
                      <a:pt x="40022" y="407848"/>
                    </a:lnTo>
                    <a:lnTo>
                      <a:pt x="64303" y="440981"/>
                    </a:lnTo>
                    <a:lnTo>
                      <a:pt x="93285" y="469963"/>
                    </a:lnTo>
                    <a:lnTo>
                      <a:pt x="126418" y="494244"/>
                    </a:lnTo>
                    <a:lnTo>
                      <a:pt x="163152" y="513273"/>
                    </a:lnTo>
                    <a:lnTo>
                      <a:pt x="202937" y="526502"/>
                    </a:lnTo>
                    <a:lnTo>
                      <a:pt x="245223" y="533380"/>
                    </a:lnTo>
                    <a:lnTo>
                      <a:pt x="267133" y="534266"/>
                    </a:lnTo>
                    <a:lnTo>
                      <a:pt x="289042" y="533380"/>
                    </a:lnTo>
                    <a:lnTo>
                      <a:pt x="331328" y="526502"/>
                    </a:lnTo>
                    <a:lnTo>
                      <a:pt x="371114" y="513273"/>
                    </a:lnTo>
                    <a:lnTo>
                      <a:pt x="407848" y="494244"/>
                    </a:lnTo>
                    <a:lnTo>
                      <a:pt x="440981" y="469963"/>
                    </a:lnTo>
                    <a:lnTo>
                      <a:pt x="469963" y="440981"/>
                    </a:lnTo>
                    <a:lnTo>
                      <a:pt x="494244" y="407848"/>
                    </a:lnTo>
                    <a:lnTo>
                      <a:pt x="513273" y="371114"/>
                    </a:lnTo>
                    <a:lnTo>
                      <a:pt x="526502" y="331328"/>
                    </a:lnTo>
                    <a:lnTo>
                      <a:pt x="533380" y="289042"/>
                    </a:lnTo>
                    <a:lnTo>
                      <a:pt x="534266" y="267133"/>
                    </a:lnTo>
                    <a:lnTo>
                      <a:pt x="533380" y="245223"/>
                    </a:lnTo>
                    <a:lnTo>
                      <a:pt x="526502" y="202937"/>
                    </a:lnTo>
                    <a:lnTo>
                      <a:pt x="513273" y="163152"/>
                    </a:lnTo>
                    <a:lnTo>
                      <a:pt x="494244" y="126418"/>
                    </a:lnTo>
                    <a:lnTo>
                      <a:pt x="469963" y="93285"/>
                    </a:lnTo>
                    <a:lnTo>
                      <a:pt x="440981" y="64303"/>
                    </a:lnTo>
                    <a:lnTo>
                      <a:pt x="407848" y="40022"/>
                    </a:lnTo>
                    <a:lnTo>
                      <a:pt x="371114" y="20992"/>
                    </a:lnTo>
                    <a:lnTo>
                      <a:pt x="331328" y="7763"/>
                    </a:lnTo>
                    <a:lnTo>
                      <a:pt x="289042" y="885"/>
                    </a:lnTo>
                    <a:lnTo>
                      <a:pt x="267133" y="0"/>
                    </a:lnTo>
                    <a:close/>
                  </a:path>
                </a:pathLst>
              </a:custGeom>
              <a:solidFill>
                <a:srgbClr val="69D0B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0" name="object 19"/>
              <p:cNvSpPr/>
              <p:nvPr/>
            </p:nvSpPr>
            <p:spPr>
              <a:xfrm>
                <a:off x="14396721" y="5083994"/>
                <a:ext cx="227329" cy="378460"/>
              </a:xfrm>
              <a:custGeom>
                <a:avLst/>
                <a:gdLst/>
                <a:ahLst/>
                <a:cxnLst/>
                <a:rect l="l" t="t" r="r" b="b"/>
                <a:pathLst>
                  <a:path w="227330" h="378460">
                    <a:moveTo>
                      <a:pt x="151377" y="0"/>
                    </a:moveTo>
                    <a:lnTo>
                      <a:pt x="0" y="227061"/>
                    </a:lnTo>
                    <a:lnTo>
                      <a:pt x="100918" y="227061"/>
                    </a:lnTo>
                    <a:lnTo>
                      <a:pt x="75683" y="378438"/>
                    </a:lnTo>
                    <a:lnTo>
                      <a:pt x="227061" y="151377"/>
                    </a:lnTo>
                    <a:lnTo>
                      <a:pt x="126142" y="151377"/>
                    </a:lnTo>
                    <a:lnTo>
                      <a:pt x="15137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4571377" y="5950854"/>
              <a:ext cx="2336764" cy="30777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4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Электроэнергия</a:t>
              </a:r>
              <a:endParaRPr lang="ru-RU" sz="14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073106" y="5435021"/>
              <a:ext cx="1730483" cy="52321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r>
                <a:rPr lang="ru-RU" sz="140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</a:t>
              </a:r>
              <a:r>
                <a:rPr lang="ru-RU" sz="14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ри особых обстоятельствах</a:t>
              </a:r>
              <a:endParaRPr lang="ru-RU" sz="14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01" name="Группа 100"/>
            <p:cNvGrpSpPr/>
            <p:nvPr/>
          </p:nvGrpSpPr>
          <p:grpSpPr>
            <a:xfrm>
              <a:off x="6602375" y="5493749"/>
              <a:ext cx="412262" cy="412262"/>
              <a:chOff x="2094177" y="8910723"/>
              <a:chExt cx="754380" cy="754380"/>
            </a:xfrm>
          </p:grpSpPr>
          <p:sp>
            <p:nvSpPr>
              <p:cNvPr id="102" name="object 49"/>
              <p:cNvSpPr/>
              <p:nvPr/>
            </p:nvSpPr>
            <p:spPr>
              <a:xfrm>
                <a:off x="2094177" y="8910723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80" h="754379">
                    <a:moveTo>
                      <a:pt x="376951" y="0"/>
                    </a:moveTo>
                    <a:lnTo>
                      <a:pt x="315808" y="4933"/>
                    </a:lnTo>
                    <a:lnTo>
                      <a:pt x="257806" y="19217"/>
                    </a:lnTo>
                    <a:lnTo>
                      <a:pt x="203721" y="42075"/>
                    </a:lnTo>
                    <a:lnTo>
                      <a:pt x="154330" y="72730"/>
                    </a:lnTo>
                    <a:lnTo>
                      <a:pt x="110407" y="110407"/>
                    </a:lnTo>
                    <a:lnTo>
                      <a:pt x="72730" y="154330"/>
                    </a:lnTo>
                    <a:lnTo>
                      <a:pt x="42075" y="203721"/>
                    </a:lnTo>
                    <a:lnTo>
                      <a:pt x="19217" y="257806"/>
                    </a:lnTo>
                    <a:lnTo>
                      <a:pt x="4933" y="315808"/>
                    </a:lnTo>
                    <a:lnTo>
                      <a:pt x="0" y="376951"/>
                    </a:lnTo>
                    <a:lnTo>
                      <a:pt x="1249" y="407867"/>
                    </a:lnTo>
                    <a:lnTo>
                      <a:pt x="10955" y="467536"/>
                    </a:lnTo>
                    <a:lnTo>
                      <a:pt x="29623" y="523677"/>
                    </a:lnTo>
                    <a:lnTo>
                      <a:pt x="56476" y="575512"/>
                    </a:lnTo>
                    <a:lnTo>
                      <a:pt x="90739" y="622267"/>
                    </a:lnTo>
                    <a:lnTo>
                      <a:pt x="131636" y="663163"/>
                    </a:lnTo>
                    <a:lnTo>
                      <a:pt x="178390" y="697427"/>
                    </a:lnTo>
                    <a:lnTo>
                      <a:pt x="230226" y="724280"/>
                    </a:lnTo>
                    <a:lnTo>
                      <a:pt x="286366" y="742948"/>
                    </a:lnTo>
                    <a:lnTo>
                      <a:pt x="346036" y="752654"/>
                    </a:lnTo>
                    <a:lnTo>
                      <a:pt x="376951" y="753903"/>
                    </a:lnTo>
                    <a:lnTo>
                      <a:pt x="407867" y="752654"/>
                    </a:lnTo>
                    <a:lnTo>
                      <a:pt x="467536" y="742948"/>
                    </a:lnTo>
                    <a:lnTo>
                      <a:pt x="523677" y="724280"/>
                    </a:lnTo>
                    <a:lnTo>
                      <a:pt x="575512" y="697427"/>
                    </a:lnTo>
                    <a:lnTo>
                      <a:pt x="622267" y="663163"/>
                    </a:lnTo>
                    <a:lnTo>
                      <a:pt x="663163" y="622267"/>
                    </a:lnTo>
                    <a:lnTo>
                      <a:pt x="697427" y="575512"/>
                    </a:lnTo>
                    <a:lnTo>
                      <a:pt x="724280" y="523677"/>
                    </a:lnTo>
                    <a:lnTo>
                      <a:pt x="742948" y="467536"/>
                    </a:lnTo>
                    <a:lnTo>
                      <a:pt x="752654" y="407867"/>
                    </a:lnTo>
                    <a:lnTo>
                      <a:pt x="753903" y="376951"/>
                    </a:lnTo>
                    <a:lnTo>
                      <a:pt x="752654" y="346036"/>
                    </a:lnTo>
                    <a:lnTo>
                      <a:pt x="742948" y="286366"/>
                    </a:lnTo>
                    <a:lnTo>
                      <a:pt x="724280" y="230226"/>
                    </a:lnTo>
                    <a:lnTo>
                      <a:pt x="697427" y="178390"/>
                    </a:lnTo>
                    <a:lnTo>
                      <a:pt x="663163" y="131636"/>
                    </a:lnTo>
                    <a:lnTo>
                      <a:pt x="622267" y="90739"/>
                    </a:lnTo>
                    <a:lnTo>
                      <a:pt x="575512" y="56476"/>
                    </a:lnTo>
                    <a:lnTo>
                      <a:pt x="523677" y="29623"/>
                    </a:lnTo>
                    <a:lnTo>
                      <a:pt x="467536" y="10955"/>
                    </a:lnTo>
                    <a:lnTo>
                      <a:pt x="407867" y="1249"/>
                    </a:lnTo>
                    <a:lnTo>
                      <a:pt x="376951" y="0"/>
                    </a:lnTo>
                    <a:close/>
                  </a:path>
                </a:pathLst>
              </a:custGeom>
              <a:solidFill>
                <a:srgbClr val="D7603A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3" name="object 50"/>
              <p:cNvSpPr/>
              <p:nvPr/>
            </p:nvSpPr>
            <p:spPr>
              <a:xfrm>
                <a:off x="2416361" y="8994176"/>
                <a:ext cx="110490" cy="384185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26289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262306"/>
                    </a:lnTo>
                    <a:lnTo>
                      <a:pt x="0" y="262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4" name="object 55"/>
              <p:cNvSpPr/>
              <p:nvPr/>
            </p:nvSpPr>
            <p:spPr>
              <a:xfrm>
                <a:off x="2416361" y="9440408"/>
                <a:ext cx="11049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6350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62961"/>
                    </a:lnTo>
                    <a:lnTo>
                      <a:pt x="0" y="6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5" name="Прямоугольник 4"/>
          <p:cNvSpPr/>
          <p:nvPr/>
        </p:nvSpPr>
        <p:spPr>
          <a:xfrm>
            <a:off x="1146921" y="5305095"/>
            <a:ext cx="7517472" cy="1152000"/>
          </a:xfrm>
          <a:prstGeom prst="rect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4839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ПРОТОТИП ПРОЕКТНОГО РЕШЕНИЯ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437768" y="6202503"/>
            <a:ext cx="4953000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i="1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Модель, включающая запросы раз в час</a:t>
            </a:r>
            <a:endParaRPr lang="ru-RU" sz="1600" i="1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pic>
        <p:nvPicPr>
          <p:cNvPr id="3" name="Финал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976"/>
          <a:stretch/>
        </p:blipFill>
        <p:spPr>
          <a:xfrm>
            <a:off x="437768" y="1137921"/>
            <a:ext cx="8988293" cy="47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72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ПРОТОТИП ПРОЕКТНОГО РЕШЕНИЯ</a:t>
            </a:r>
            <a:endParaRPr lang="ru-RU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95349" y="5945030"/>
            <a:ext cx="1504951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Файл 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.</a:t>
            </a:r>
            <a:r>
              <a:rPr lang="en-US" sz="1600" dirty="0" err="1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json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для потребителя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05227" y="5945029"/>
            <a:ext cx="1571626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Файл 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.</a:t>
            </a:r>
            <a:r>
              <a:rPr lang="en-US" sz="1600" dirty="0" err="1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json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для дистрибьютера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3738" y="5945029"/>
            <a:ext cx="2025308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Файл 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.</a:t>
            </a:r>
            <a:r>
              <a:rPr lang="en-US" sz="1600" dirty="0" err="1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json</a:t>
            </a:r>
            <a:r>
              <a:rPr lang="en-US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 </a:t>
            </a:r>
            <a:r>
              <a:rPr lang="ru-RU" sz="1600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для ВЭС</a:t>
            </a:r>
            <a:endParaRPr lang="ru-RU" sz="1600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73250" b="41111"/>
          <a:stretch/>
        </p:blipFill>
        <p:spPr>
          <a:xfrm>
            <a:off x="5924646" y="1219469"/>
            <a:ext cx="3683491" cy="45613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r="77750" b="34740"/>
          <a:stretch/>
        </p:blipFill>
        <p:spPr>
          <a:xfrm>
            <a:off x="2803363" y="1219469"/>
            <a:ext cx="2764757" cy="456133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r="84333" b="41852"/>
          <a:stretch/>
        </p:blipFill>
        <p:spPr>
          <a:xfrm>
            <a:off x="404199" y="1219469"/>
            <a:ext cx="2184791" cy="4561332"/>
          </a:xfrm>
          <a:prstGeom prst="rect">
            <a:avLst/>
          </a:prstGeom>
        </p:spPr>
      </p:pic>
      <p:cxnSp>
        <p:nvCxnSpPr>
          <p:cNvPr id="15" name="Прямая соединительная линия 14"/>
          <p:cNvCxnSpPr/>
          <p:nvPr/>
        </p:nvCxnSpPr>
        <p:spPr>
          <a:xfrm flipH="1">
            <a:off x="5782493" y="1345474"/>
            <a:ext cx="34834" cy="5184326"/>
          </a:xfrm>
          <a:prstGeom prst="line">
            <a:avLst/>
          </a:prstGeom>
          <a:noFill/>
          <a:ln w="25400" cap="flat">
            <a:solidFill>
              <a:srgbClr val="A7A7A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Прямая соединительная линия 15"/>
          <p:cNvCxnSpPr/>
          <p:nvPr/>
        </p:nvCxnSpPr>
        <p:spPr>
          <a:xfrm flipH="1">
            <a:off x="2623826" y="1345474"/>
            <a:ext cx="21772" cy="5184326"/>
          </a:xfrm>
          <a:prstGeom prst="line">
            <a:avLst/>
          </a:prstGeom>
          <a:noFill/>
          <a:ln w="25400" cap="flat">
            <a:solidFill>
              <a:srgbClr val="A7A7A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606464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Box 3"/>
          <p:cNvSpPr txBox="1"/>
          <p:nvPr/>
        </p:nvSpPr>
        <p:spPr>
          <a:xfrm>
            <a:off x="9203813" y="296570"/>
            <a:ext cx="4781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2</a:t>
            </a:r>
          </a:p>
        </p:txBody>
      </p:sp>
      <p:sp>
        <p:nvSpPr>
          <p:cNvPr id="15" name="TextBox 4"/>
          <p:cNvSpPr txBox="1"/>
          <p:nvPr/>
        </p:nvSpPr>
        <p:spPr>
          <a:xfrm>
            <a:off x="2553676" y="383860"/>
            <a:ext cx="66501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FDinTextCondPro-Medium"/>
                <a:ea typeface="PFDinTextCondPro-Medium"/>
                <a:cs typeface="PFDinTextCondPro-Medium"/>
                <a:sym typeface="PFDinTextCondPro-Medium"/>
              </a:defRPr>
            </a:pPr>
            <a:r>
              <a:rPr lang="ru-RU" sz="2000" dirty="0"/>
              <a:t>ЭКОНОМИЧЕСКИЕ ЭФФЕКТЫ ПРИМЕНЕНИЯ РЕШЕНИЯ</a:t>
            </a:r>
            <a:endParaRPr lang="ru-RU" sz="1600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C4B3AC-3E6F-419C-B436-76AA1A222BC5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297333" y="5485575"/>
            <a:ext cx="350866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ctr"/>
            <a:r>
              <a:rPr lang="ru-RU" sz="1600" i="1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Д</a:t>
            </a:r>
            <a:r>
              <a:rPr lang="ru-RU" sz="1600" i="1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о применения решения</a:t>
            </a:r>
            <a:endParaRPr lang="ru-RU" sz="1600" i="1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51798" y="5485575"/>
            <a:ext cx="3508667" cy="338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 rtlCol="0">
            <a:spAutoFit/>
          </a:bodyPr>
          <a:lstStyle/>
          <a:p>
            <a:pPr algn="ctr"/>
            <a:r>
              <a:rPr lang="ru-RU" sz="1600" i="1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П</a:t>
            </a:r>
            <a:r>
              <a:rPr lang="ru-RU" sz="1600" i="1" dirty="0" smtClean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rPr>
              <a:t>осле применения решения</a:t>
            </a:r>
            <a:endParaRPr lang="ru-RU" sz="1600" i="1" dirty="0">
              <a:solidFill>
                <a:schemeClr val="tx1"/>
              </a:solidFill>
              <a:latin typeface="PFDinTextCondPro-Medium"/>
              <a:ea typeface="PFDinTextCondPro-Medium"/>
              <a:cs typeface="PFDinTextCondPro-Medium"/>
              <a:sym typeface="PFDinTextCondPro-Medium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571148" y="2124702"/>
            <a:ext cx="3306241" cy="2645282"/>
            <a:chOff x="1099693" y="1497167"/>
            <a:chExt cx="3066002" cy="2453070"/>
          </a:xfrm>
        </p:grpSpPr>
        <p:sp>
          <p:nvSpPr>
            <p:cNvPr id="28" name="Стрелка углом вверх 27"/>
            <p:cNvSpPr/>
            <p:nvPr/>
          </p:nvSpPr>
          <p:spPr>
            <a:xfrm rot="5400000">
              <a:off x="1015063" y="2958838"/>
              <a:ext cx="1265751" cy="706283"/>
            </a:xfrm>
            <a:prstGeom prst="bentUpArrow">
              <a:avLst>
                <a:gd name="adj1" fmla="val 25684"/>
                <a:gd name="adj2" fmla="val 17957"/>
                <a:gd name="adj3" fmla="val 24517"/>
              </a:avLst>
            </a:prstGeom>
            <a:solidFill>
              <a:srgbClr val="FFFFFF"/>
            </a:solidFill>
            <a:ln w="25400" cap="flat">
              <a:solidFill>
                <a:srgbClr val="725099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7" name="Стрелка углом вверх 26"/>
            <p:cNvSpPr/>
            <p:nvPr/>
          </p:nvSpPr>
          <p:spPr>
            <a:xfrm flipH="1">
              <a:off x="1616977" y="2702380"/>
              <a:ext cx="403901" cy="925191"/>
            </a:xfrm>
            <a:prstGeom prst="bentUpArrow">
              <a:avLst>
                <a:gd name="adj1" fmla="val 43772"/>
                <a:gd name="adj2" fmla="val 32318"/>
                <a:gd name="adj3" fmla="val 44023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26" name="Стрелка углом вверх 25"/>
            <p:cNvSpPr/>
            <p:nvPr/>
          </p:nvSpPr>
          <p:spPr>
            <a:xfrm>
              <a:off x="3222315" y="2672912"/>
              <a:ext cx="468780" cy="981060"/>
            </a:xfrm>
            <a:prstGeom prst="bentUpArrow">
              <a:avLst>
                <a:gd name="adj1" fmla="val 38273"/>
                <a:gd name="adj2" fmla="val 25000"/>
                <a:gd name="adj3" fmla="val 34675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21" name="Группа 20"/>
            <p:cNvGrpSpPr/>
            <p:nvPr/>
          </p:nvGrpSpPr>
          <p:grpSpPr>
            <a:xfrm>
              <a:off x="1099693" y="1764892"/>
              <a:ext cx="952459" cy="891379"/>
              <a:chOff x="1459348" y="1246907"/>
              <a:chExt cx="1838034" cy="1764148"/>
            </a:xfrm>
          </p:grpSpPr>
          <p:cxnSp>
            <p:nvCxnSpPr>
              <p:cNvPr id="83" name="Прямая соединительная линия 82"/>
              <p:cNvCxnSpPr/>
              <p:nvPr/>
            </p:nvCxnSpPr>
            <p:spPr>
              <a:xfrm>
                <a:off x="1468582" y="1764145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4" name="Прямая соединительная линия 83"/>
              <p:cNvCxnSpPr/>
              <p:nvPr/>
            </p:nvCxnSpPr>
            <p:spPr>
              <a:xfrm flipH="1">
                <a:off x="1468582" y="3011055"/>
                <a:ext cx="1828800" cy="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>
                <a:off x="3288146" y="1750293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6" name="Прямая соединительная линия 85"/>
              <p:cNvCxnSpPr/>
              <p:nvPr/>
            </p:nvCxnSpPr>
            <p:spPr>
              <a:xfrm flipH="1" flipV="1">
                <a:off x="2382982" y="1246908"/>
                <a:ext cx="914400" cy="503385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7" name="Прямая соединительная линия 86"/>
              <p:cNvCxnSpPr/>
              <p:nvPr/>
            </p:nvCxnSpPr>
            <p:spPr>
              <a:xfrm flipH="1">
                <a:off x="1459348" y="1246907"/>
                <a:ext cx="923634" cy="517237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2" name="TextBox 21"/>
            <p:cNvSpPr txBox="1"/>
            <p:nvPr/>
          </p:nvSpPr>
          <p:spPr>
            <a:xfrm>
              <a:off x="1114962" y="1497167"/>
              <a:ext cx="952459" cy="261606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10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</a:defRPr>
              </a:lvl1pPr>
            </a:lstStyle>
            <a:p>
              <a:r>
                <a:rPr lang="ru-RU" b="1" dirty="0">
                  <a:sym typeface="PFDinTextCondPro-Medium"/>
                </a:rPr>
                <a:t>Просьюмер</a:t>
              </a:r>
            </a:p>
          </p:txBody>
        </p:sp>
        <p:grpSp>
          <p:nvGrpSpPr>
            <p:cNvPr id="23" name="Группа 22"/>
            <p:cNvGrpSpPr/>
            <p:nvPr/>
          </p:nvGrpSpPr>
          <p:grpSpPr>
            <a:xfrm>
              <a:off x="3151819" y="1764892"/>
              <a:ext cx="952460" cy="891379"/>
              <a:chOff x="1459346" y="1246907"/>
              <a:chExt cx="1838036" cy="1764148"/>
            </a:xfrm>
          </p:grpSpPr>
          <p:cxnSp>
            <p:nvCxnSpPr>
              <p:cNvPr id="78" name="Прямая соединительная линия 77"/>
              <p:cNvCxnSpPr/>
              <p:nvPr/>
            </p:nvCxnSpPr>
            <p:spPr>
              <a:xfrm>
                <a:off x="1468582" y="1764145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9" name="Прямая соединительная линия 78"/>
              <p:cNvCxnSpPr/>
              <p:nvPr/>
            </p:nvCxnSpPr>
            <p:spPr>
              <a:xfrm flipH="1">
                <a:off x="1459346" y="3011055"/>
                <a:ext cx="1828800" cy="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0" name="Прямая соединительная линия 79"/>
              <p:cNvCxnSpPr/>
              <p:nvPr/>
            </p:nvCxnSpPr>
            <p:spPr>
              <a:xfrm>
                <a:off x="3288146" y="1750293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1" name="Прямая соединительная линия 80"/>
              <p:cNvCxnSpPr/>
              <p:nvPr/>
            </p:nvCxnSpPr>
            <p:spPr>
              <a:xfrm flipH="1" flipV="1">
                <a:off x="2382982" y="1246908"/>
                <a:ext cx="914400" cy="503385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2" name="Прямая соединительная линия 81"/>
              <p:cNvCxnSpPr/>
              <p:nvPr/>
            </p:nvCxnSpPr>
            <p:spPr>
              <a:xfrm flipH="1">
                <a:off x="1459348" y="1246907"/>
                <a:ext cx="923634" cy="517237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3085616" y="1509489"/>
              <a:ext cx="1080079" cy="261606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100" b="1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</a:t>
              </a:r>
              <a:r>
                <a:rPr lang="ru-RU" sz="1100" b="1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отребитель</a:t>
              </a:r>
              <a:endParaRPr lang="ru-RU" sz="1100" b="1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25" name="Скругленный прямоугольник 24"/>
            <p:cNvSpPr/>
            <p:nvPr/>
          </p:nvSpPr>
          <p:spPr>
            <a:xfrm>
              <a:off x="2026180" y="3371357"/>
              <a:ext cx="1192812" cy="57888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sz="140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</a:rPr>
                <a:t>Сбытовая компания</a:t>
              </a:r>
            </a:p>
          </p:txBody>
        </p:sp>
        <p:grpSp>
          <p:nvGrpSpPr>
            <p:cNvPr id="29" name="Группа 28"/>
            <p:cNvGrpSpPr/>
            <p:nvPr/>
          </p:nvGrpSpPr>
          <p:grpSpPr>
            <a:xfrm>
              <a:off x="3687487" y="2116000"/>
              <a:ext cx="279825" cy="295111"/>
              <a:chOff x="6237238" y="2794865"/>
              <a:chExt cx="764540" cy="764540"/>
            </a:xfrm>
          </p:grpSpPr>
          <p:sp>
            <p:nvSpPr>
              <p:cNvPr id="76" name="object 422"/>
              <p:cNvSpPr/>
              <p:nvPr/>
            </p:nvSpPr>
            <p:spPr>
              <a:xfrm>
                <a:off x="6237238" y="2794865"/>
                <a:ext cx="764540" cy="764540"/>
              </a:xfrm>
              <a:custGeom>
                <a:avLst/>
                <a:gdLst/>
                <a:ahLst/>
                <a:cxnLst/>
                <a:rect l="l" t="t" r="r" b="b"/>
                <a:pathLst>
                  <a:path w="764540" h="764540">
                    <a:moveTo>
                      <a:pt x="382187" y="0"/>
                    </a:moveTo>
                    <a:lnTo>
                      <a:pt x="320276" y="5011"/>
                    </a:lnTo>
                    <a:lnTo>
                      <a:pt x="261516" y="19516"/>
                    </a:lnTo>
                    <a:lnTo>
                      <a:pt x="206699" y="42723"/>
                    </a:lnTo>
                    <a:lnTo>
                      <a:pt x="156618" y="73837"/>
                    </a:lnTo>
                    <a:lnTo>
                      <a:pt x="112067" y="112067"/>
                    </a:lnTo>
                    <a:lnTo>
                      <a:pt x="73837" y="156618"/>
                    </a:lnTo>
                    <a:lnTo>
                      <a:pt x="42723" y="206699"/>
                    </a:lnTo>
                    <a:lnTo>
                      <a:pt x="19516" y="261516"/>
                    </a:lnTo>
                    <a:lnTo>
                      <a:pt x="5011" y="320276"/>
                    </a:lnTo>
                    <a:lnTo>
                      <a:pt x="0" y="382187"/>
                    </a:lnTo>
                    <a:lnTo>
                      <a:pt x="1269" y="413486"/>
                    </a:lnTo>
                    <a:lnTo>
                      <a:pt x="11126" y="473921"/>
                    </a:lnTo>
                    <a:lnTo>
                      <a:pt x="30081" y="530808"/>
                    </a:lnTo>
                    <a:lnTo>
                      <a:pt x="57341" y="583356"/>
                    </a:lnTo>
                    <a:lnTo>
                      <a:pt x="92112" y="630772"/>
                    </a:lnTo>
                    <a:lnTo>
                      <a:pt x="133602" y="672261"/>
                    </a:lnTo>
                    <a:lnTo>
                      <a:pt x="181017" y="707033"/>
                    </a:lnTo>
                    <a:lnTo>
                      <a:pt x="233565" y="734292"/>
                    </a:lnTo>
                    <a:lnTo>
                      <a:pt x="290453" y="753247"/>
                    </a:lnTo>
                    <a:lnTo>
                      <a:pt x="350887" y="763105"/>
                    </a:lnTo>
                    <a:lnTo>
                      <a:pt x="382187" y="764374"/>
                    </a:lnTo>
                    <a:lnTo>
                      <a:pt x="413486" y="763105"/>
                    </a:lnTo>
                    <a:lnTo>
                      <a:pt x="444097" y="759363"/>
                    </a:lnTo>
                    <a:lnTo>
                      <a:pt x="470722" y="753903"/>
                    </a:lnTo>
                    <a:lnTo>
                      <a:pt x="382187" y="753903"/>
                    </a:lnTo>
                    <a:lnTo>
                      <a:pt x="351744" y="752669"/>
                    </a:lnTo>
                    <a:lnTo>
                      <a:pt x="292965" y="743081"/>
                    </a:lnTo>
                    <a:lnTo>
                      <a:pt x="237635" y="724646"/>
                    </a:lnTo>
                    <a:lnTo>
                      <a:pt x="186527" y="698134"/>
                    </a:lnTo>
                    <a:lnTo>
                      <a:pt x="140411" y="664316"/>
                    </a:lnTo>
                    <a:lnTo>
                      <a:pt x="100058" y="623963"/>
                    </a:lnTo>
                    <a:lnTo>
                      <a:pt x="66240" y="577847"/>
                    </a:lnTo>
                    <a:lnTo>
                      <a:pt x="39728" y="526738"/>
                    </a:lnTo>
                    <a:lnTo>
                      <a:pt x="21292" y="471409"/>
                    </a:lnTo>
                    <a:lnTo>
                      <a:pt x="11705" y="412629"/>
                    </a:lnTo>
                    <a:lnTo>
                      <a:pt x="10470" y="382187"/>
                    </a:lnTo>
                    <a:lnTo>
                      <a:pt x="11705" y="351744"/>
                    </a:lnTo>
                    <a:lnTo>
                      <a:pt x="21292" y="292965"/>
                    </a:lnTo>
                    <a:lnTo>
                      <a:pt x="39728" y="237635"/>
                    </a:lnTo>
                    <a:lnTo>
                      <a:pt x="66240" y="186527"/>
                    </a:lnTo>
                    <a:lnTo>
                      <a:pt x="100058" y="140411"/>
                    </a:lnTo>
                    <a:lnTo>
                      <a:pt x="140411" y="100058"/>
                    </a:lnTo>
                    <a:lnTo>
                      <a:pt x="186527" y="66240"/>
                    </a:lnTo>
                    <a:lnTo>
                      <a:pt x="237635" y="39728"/>
                    </a:lnTo>
                    <a:lnTo>
                      <a:pt x="292965" y="21292"/>
                    </a:lnTo>
                    <a:lnTo>
                      <a:pt x="351744" y="11705"/>
                    </a:lnTo>
                    <a:lnTo>
                      <a:pt x="382187" y="10470"/>
                    </a:lnTo>
                    <a:lnTo>
                      <a:pt x="470722" y="10470"/>
                    </a:lnTo>
                    <a:lnTo>
                      <a:pt x="444097" y="5011"/>
                    </a:lnTo>
                    <a:lnTo>
                      <a:pt x="413486" y="1269"/>
                    </a:lnTo>
                    <a:lnTo>
                      <a:pt x="382187" y="0"/>
                    </a:lnTo>
                    <a:close/>
                  </a:path>
                  <a:path w="764540" h="764540">
                    <a:moveTo>
                      <a:pt x="470722" y="10470"/>
                    </a:moveTo>
                    <a:lnTo>
                      <a:pt x="382187" y="10470"/>
                    </a:lnTo>
                    <a:lnTo>
                      <a:pt x="412629" y="11705"/>
                    </a:lnTo>
                    <a:lnTo>
                      <a:pt x="442402" y="15344"/>
                    </a:lnTo>
                    <a:lnTo>
                      <a:pt x="499553" y="29452"/>
                    </a:lnTo>
                    <a:lnTo>
                      <a:pt x="552868" y="52022"/>
                    </a:lnTo>
                    <a:lnTo>
                      <a:pt x="601577" y="82284"/>
                    </a:lnTo>
                    <a:lnTo>
                      <a:pt x="644908" y="119466"/>
                    </a:lnTo>
                    <a:lnTo>
                      <a:pt x="682090" y="162797"/>
                    </a:lnTo>
                    <a:lnTo>
                      <a:pt x="712351" y="211505"/>
                    </a:lnTo>
                    <a:lnTo>
                      <a:pt x="734922" y="264821"/>
                    </a:lnTo>
                    <a:lnTo>
                      <a:pt x="749029" y="321972"/>
                    </a:lnTo>
                    <a:lnTo>
                      <a:pt x="753903" y="382187"/>
                    </a:lnTo>
                    <a:lnTo>
                      <a:pt x="752669" y="412629"/>
                    </a:lnTo>
                    <a:lnTo>
                      <a:pt x="743081" y="471409"/>
                    </a:lnTo>
                    <a:lnTo>
                      <a:pt x="724646" y="526738"/>
                    </a:lnTo>
                    <a:lnTo>
                      <a:pt x="698134" y="577847"/>
                    </a:lnTo>
                    <a:lnTo>
                      <a:pt x="664316" y="623963"/>
                    </a:lnTo>
                    <a:lnTo>
                      <a:pt x="623963" y="664316"/>
                    </a:lnTo>
                    <a:lnTo>
                      <a:pt x="577847" y="698134"/>
                    </a:lnTo>
                    <a:lnTo>
                      <a:pt x="526738" y="724646"/>
                    </a:lnTo>
                    <a:lnTo>
                      <a:pt x="471409" y="743081"/>
                    </a:lnTo>
                    <a:lnTo>
                      <a:pt x="412629" y="752669"/>
                    </a:lnTo>
                    <a:lnTo>
                      <a:pt x="382187" y="753903"/>
                    </a:lnTo>
                    <a:lnTo>
                      <a:pt x="470722" y="753903"/>
                    </a:lnTo>
                    <a:lnTo>
                      <a:pt x="530808" y="734292"/>
                    </a:lnTo>
                    <a:lnTo>
                      <a:pt x="583356" y="707033"/>
                    </a:lnTo>
                    <a:lnTo>
                      <a:pt x="630772" y="672261"/>
                    </a:lnTo>
                    <a:lnTo>
                      <a:pt x="672261" y="630772"/>
                    </a:lnTo>
                    <a:lnTo>
                      <a:pt x="707033" y="583356"/>
                    </a:lnTo>
                    <a:lnTo>
                      <a:pt x="734292" y="530808"/>
                    </a:lnTo>
                    <a:lnTo>
                      <a:pt x="753247" y="473921"/>
                    </a:lnTo>
                    <a:lnTo>
                      <a:pt x="763105" y="413486"/>
                    </a:lnTo>
                    <a:lnTo>
                      <a:pt x="764374" y="382187"/>
                    </a:lnTo>
                    <a:lnTo>
                      <a:pt x="763105" y="350887"/>
                    </a:lnTo>
                    <a:lnTo>
                      <a:pt x="753247" y="290453"/>
                    </a:lnTo>
                    <a:lnTo>
                      <a:pt x="734292" y="233565"/>
                    </a:lnTo>
                    <a:lnTo>
                      <a:pt x="707033" y="181017"/>
                    </a:lnTo>
                    <a:lnTo>
                      <a:pt x="672261" y="133602"/>
                    </a:lnTo>
                    <a:lnTo>
                      <a:pt x="630772" y="92112"/>
                    </a:lnTo>
                    <a:lnTo>
                      <a:pt x="583356" y="57341"/>
                    </a:lnTo>
                    <a:lnTo>
                      <a:pt x="530808" y="30081"/>
                    </a:lnTo>
                    <a:lnTo>
                      <a:pt x="473921" y="11126"/>
                    </a:lnTo>
                    <a:lnTo>
                      <a:pt x="470722" y="1047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7" name="object 423"/>
              <p:cNvSpPr/>
              <p:nvPr/>
            </p:nvSpPr>
            <p:spPr>
              <a:xfrm>
                <a:off x="6352564" y="2910188"/>
                <a:ext cx="534035" cy="534035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534034">
                    <a:moveTo>
                      <a:pt x="329162" y="301383"/>
                    </a:moveTo>
                    <a:lnTo>
                      <a:pt x="204548" y="301383"/>
                    </a:lnTo>
                    <a:lnTo>
                      <a:pt x="204548" y="332586"/>
                    </a:lnTo>
                    <a:lnTo>
                      <a:pt x="251290" y="392940"/>
                    </a:lnTo>
                    <a:lnTo>
                      <a:pt x="251301" y="533732"/>
                    </a:lnTo>
                    <a:lnTo>
                      <a:pt x="266860" y="533732"/>
                    </a:lnTo>
                    <a:lnTo>
                      <a:pt x="288717" y="532846"/>
                    </a:lnTo>
                    <a:lnTo>
                      <a:pt x="330917" y="525963"/>
                    </a:lnTo>
                    <a:lnTo>
                      <a:pt x="370640" y="512727"/>
                    </a:lnTo>
                    <a:lnTo>
                      <a:pt x="392582" y="502089"/>
                    </a:lnTo>
                    <a:lnTo>
                      <a:pt x="282420" y="502089"/>
                    </a:lnTo>
                    <a:lnTo>
                      <a:pt x="282420" y="392940"/>
                    </a:lnTo>
                    <a:lnTo>
                      <a:pt x="329162" y="332586"/>
                    </a:lnTo>
                    <a:lnTo>
                      <a:pt x="329162" y="301383"/>
                    </a:lnTo>
                    <a:close/>
                  </a:path>
                  <a:path w="534034" h="534034">
                    <a:moveTo>
                      <a:pt x="391681" y="31129"/>
                    </a:moveTo>
                    <a:lnTo>
                      <a:pt x="266860" y="31129"/>
                    </a:lnTo>
                    <a:lnTo>
                      <a:pt x="286166" y="31912"/>
                    </a:lnTo>
                    <a:lnTo>
                      <a:pt x="305048" y="34220"/>
                    </a:lnTo>
                    <a:lnTo>
                      <a:pt x="358533" y="49683"/>
                    </a:lnTo>
                    <a:lnTo>
                      <a:pt x="405995" y="76671"/>
                    </a:lnTo>
                    <a:lnTo>
                      <a:pt x="445784" y="113533"/>
                    </a:lnTo>
                    <a:lnTo>
                      <a:pt x="476249" y="158619"/>
                    </a:lnTo>
                    <a:lnTo>
                      <a:pt x="495739" y="210278"/>
                    </a:lnTo>
                    <a:lnTo>
                      <a:pt x="502602" y="266860"/>
                    </a:lnTo>
                    <a:lnTo>
                      <a:pt x="501880" y="285398"/>
                    </a:lnTo>
                    <a:lnTo>
                      <a:pt x="491488" y="338461"/>
                    </a:lnTo>
                    <a:lnTo>
                      <a:pt x="469890" y="386565"/>
                    </a:lnTo>
                    <a:lnTo>
                      <a:pt x="438546" y="428248"/>
                    </a:lnTo>
                    <a:lnTo>
                      <a:pt x="398916" y="462053"/>
                    </a:lnTo>
                    <a:lnTo>
                      <a:pt x="352459" y="486518"/>
                    </a:lnTo>
                    <a:lnTo>
                      <a:pt x="300635" y="500185"/>
                    </a:lnTo>
                    <a:lnTo>
                      <a:pt x="282420" y="502089"/>
                    </a:lnTo>
                    <a:lnTo>
                      <a:pt x="392582" y="502089"/>
                    </a:lnTo>
                    <a:lnTo>
                      <a:pt x="440439" y="469414"/>
                    </a:lnTo>
                    <a:lnTo>
                      <a:pt x="469408" y="440443"/>
                    </a:lnTo>
                    <a:lnTo>
                      <a:pt x="493686" y="407334"/>
                    </a:lnTo>
                    <a:lnTo>
                      <a:pt x="512719" y="370641"/>
                    </a:lnTo>
                    <a:lnTo>
                      <a:pt x="525953" y="330918"/>
                    </a:lnTo>
                    <a:lnTo>
                      <a:pt x="532835" y="288717"/>
                    </a:lnTo>
                    <a:lnTo>
                      <a:pt x="533721" y="266860"/>
                    </a:lnTo>
                    <a:lnTo>
                      <a:pt x="532835" y="245006"/>
                    </a:lnTo>
                    <a:lnTo>
                      <a:pt x="525953" y="202807"/>
                    </a:lnTo>
                    <a:lnTo>
                      <a:pt x="512719" y="163086"/>
                    </a:lnTo>
                    <a:lnTo>
                      <a:pt x="493686" y="126394"/>
                    </a:lnTo>
                    <a:lnTo>
                      <a:pt x="469408" y="93287"/>
                    </a:lnTo>
                    <a:lnTo>
                      <a:pt x="440439" y="64317"/>
                    </a:lnTo>
                    <a:lnTo>
                      <a:pt x="407331" y="40038"/>
                    </a:lnTo>
                    <a:lnTo>
                      <a:pt x="391681" y="31129"/>
                    </a:lnTo>
                    <a:close/>
                  </a:path>
                  <a:path w="534034" h="534034">
                    <a:moveTo>
                      <a:pt x="360292" y="270190"/>
                    </a:moveTo>
                    <a:lnTo>
                      <a:pt x="173429" y="270190"/>
                    </a:lnTo>
                    <a:lnTo>
                      <a:pt x="173429" y="301383"/>
                    </a:lnTo>
                    <a:lnTo>
                      <a:pt x="360292" y="301383"/>
                    </a:lnTo>
                    <a:lnTo>
                      <a:pt x="360292" y="270190"/>
                    </a:lnTo>
                    <a:close/>
                  </a:path>
                  <a:path w="534034" h="534034">
                    <a:moveTo>
                      <a:pt x="235710" y="176591"/>
                    </a:moveTo>
                    <a:lnTo>
                      <a:pt x="204548" y="176591"/>
                    </a:lnTo>
                    <a:lnTo>
                      <a:pt x="204548" y="270190"/>
                    </a:lnTo>
                    <a:lnTo>
                      <a:pt x="235710" y="270190"/>
                    </a:lnTo>
                    <a:lnTo>
                      <a:pt x="235710" y="176591"/>
                    </a:lnTo>
                    <a:close/>
                  </a:path>
                  <a:path w="534034" h="534034">
                    <a:moveTo>
                      <a:pt x="329162" y="176591"/>
                    </a:moveTo>
                    <a:lnTo>
                      <a:pt x="298011" y="176591"/>
                    </a:lnTo>
                    <a:lnTo>
                      <a:pt x="298011" y="270190"/>
                    </a:lnTo>
                    <a:lnTo>
                      <a:pt x="329162" y="270190"/>
                    </a:lnTo>
                    <a:lnTo>
                      <a:pt x="329162" y="176591"/>
                    </a:lnTo>
                    <a:close/>
                  </a:path>
                  <a:path w="534034" h="534034">
                    <a:moveTo>
                      <a:pt x="266860" y="0"/>
                    </a:moveTo>
                    <a:lnTo>
                      <a:pt x="223629" y="3499"/>
                    </a:lnTo>
                    <a:lnTo>
                      <a:pt x="182598" y="13627"/>
                    </a:lnTo>
                    <a:lnTo>
                      <a:pt x="144322" y="29831"/>
                    </a:lnTo>
                    <a:lnTo>
                      <a:pt x="109353" y="51556"/>
                    </a:lnTo>
                    <a:lnTo>
                      <a:pt x="78246" y="78250"/>
                    </a:lnTo>
                    <a:lnTo>
                      <a:pt x="51553" y="109358"/>
                    </a:lnTo>
                    <a:lnTo>
                      <a:pt x="29829" y="144327"/>
                    </a:lnTo>
                    <a:lnTo>
                      <a:pt x="13626" y="182602"/>
                    </a:lnTo>
                    <a:lnTo>
                      <a:pt x="3498" y="223632"/>
                    </a:lnTo>
                    <a:lnTo>
                      <a:pt x="0" y="266860"/>
                    </a:lnTo>
                    <a:lnTo>
                      <a:pt x="31119" y="266860"/>
                    </a:lnTo>
                    <a:lnTo>
                      <a:pt x="31902" y="247555"/>
                    </a:lnTo>
                    <a:lnTo>
                      <a:pt x="34210" y="228674"/>
                    </a:lnTo>
                    <a:lnTo>
                      <a:pt x="49674" y="175190"/>
                    </a:lnTo>
                    <a:lnTo>
                      <a:pt x="76664" y="127729"/>
                    </a:lnTo>
                    <a:lnTo>
                      <a:pt x="113529" y="87943"/>
                    </a:lnTo>
                    <a:lnTo>
                      <a:pt x="158617" y="57480"/>
                    </a:lnTo>
                    <a:lnTo>
                      <a:pt x="210278" y="37992"/>
                    </a:lnTo>
                    <a:lnTo>
                      <a:pt x="266860" y="31129"/>
                    </a:lnTo>
                    <a:lnTo>
                      <a:pt x="391681" y="31129"/>
                    </a:lnTo>
                    <a:lnTo>
                      <a:pt x="389399" y="29831"/>
                    </a:lnTo>
                    <a:lnTo>
                      <a:pt x="351123" y="13627"/>
                    </a:lnTo>
                    <a:lnTo>
                      <a:pt x="310092" y="3499"/>
                    </a:lnTo>
                    <a:lnTo>
                      <a:pt x="288717" y="886"/>
                    </a:lnTo>
                    <a:lnTo>
                      <a:pt x="266860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0" name="Группа 29"/>
            <p:cNvGrpSpPr/>
            <p:nvPr/>
          </p:nvGrpSpPr>
          <p:grpSpPr>
            <a:xfrm>
              <a:off x="1226118" y="2283259"/>
              <a:ext cx="279825" cy="295111"/>
              <a:chOff x="6426006" y="8801985"/>
              <a:chExt cx="648335" cy="648335"/>
            </a:xfrm>
          </p:grpSpPr>
          <p:sp>
            <p:nvSpPr>
              <p:cNvPr id="73" name="object 4"/>
              <p:cNvSpPr/>
              <p:nvPr/>
            </p:nvSpPr>
            <p:spPr>
              <a:xfrm>
                <a:off x="6426006" y="8801985"/>
                <a:ext cx="648335" cy="648335"/>
              </a:xfrm>
              <a:custGeom>
                <a:avLst/>
                <a:gdLst/>
                <a:ahLst/>
                <a:cxnLst/>
                <a:rect l="l" t="t" r="r" b="b"/>
                <a:pathLst>
                  <a:path w="648334" h="648334">
                    <a:moveTo>
                      <a:pt x="323989" y="0"/>
                    </a:moveTo>
                    <a:lnTo>
                      <a:pt x="271434" y="4240"/>
                    </a:lnTo>
                    <a:lnTo>
                      <a:pt x="221580" y="16517"/>
                    </a:lnTo>
                    <a:lnTo>
                      <a:pt x="175094" y="36164"/>
                    </a:lnTo>
                    <a:lnTo>
                      <a:pt x="132641" y="62513"/>
                    </a:lnTo>
                    <a:lnTo>
                      <a:pt x="94891" y="94897"/>
                    </a:lnTo>
                    <a:lnTo>
                      <a:pt x="62508" y="132650"/>
                    </a:lnTo>
                    <a:lnTo>
                      <a:pt x="36161" y="175104"/>
                    </a:lnTo>
                    <a:lnTo>
                      <a:pt x="16516" y="221592"/>
                    </a:lnTo>
                    <a:lnTo>
                      <a:pt x="4240" y="271447"/>
                    </a:lnTo>
                    <a:lnTo>
                      <a:pt x="0" y="324002"/>
                    </a:lnTo>
                    <a:lnTo>
                      <a:pt x="1073" y="350575"/>
                    </a:lnTo>
                    <a:lnTo>
                      <a:pt x="9415" y="401864"/>
                    </a:lnTo>
                    <a:lnTo>
                      <a:pt x="25459" y="450119"/>
                    </a:lnTo>
                    <a:lnTo>
                      <a:pt x="48539" y="494673"/>
                    </a:lnTo>
                    <a:lnTo>
                      <a:pt x="77987" y="534860"/>
                    </a:lnTo>
                    <a:lnTo>
                      <a:pt x="113137" y="570012"/>
                    </a:lnTo>
                    <a:lnTo>
                      <a:pt x="153322" y="599462"/>
                    </a:lnTo>
                    <a:lnTo>
                      <a:pt x="197874" y="622543"/>
                    </a:lnTo>
                    <a:lnTo>
                      <a:pt x="246128" y="638588"/>
                    </a:lnTo>
                    <a:lnTo>
                      <a:pt x="297416" y="646930"/>
                    </a:lnTo>
                    <a:lnTo>
                      <a:pt x="323989" y="648004"/>
                    </a:lnTo>
                    <a:lnTo>
                      <a:pt x="350563" y="646930"/>
                    </a:lnTo>
                    <a:lnTo>
                      <a:pt x="401851" y="638588"/>
                    </a:lnTo>
                    <a:lnTo>
                      <a:pt x="450106" y="622543"/>
                    </a:lnTo>
                    <a:lnTo>
                      <a:pt x="494660" y="599462"/>
                    </a:lnTo>
                    <a:lnTo>
                      <a:pt x="534847" y="570012"/>
                    </a:lnTo>
                    <a:lnTo>
                      <a:pt x="569999" y="534860"/>
                    </a:lnTo>
                    <a:lnTo>
                      <a:pt x="599449" y="494673"/>
                    </a:lnTo>
                    <a:lnTo>
                      <a:pt x="622530" y="450119"/>
                    </a:lnTo>
                    <a:lnTo>
                      <a:pt x="638575" y="401864"/>
                    </a:lnTo>
                    <a:lnTo>
                      <a:pt x="646918" y="350575"/>
                    </a:lnTo>
                    <a:lnTo>
                      <a:pt x="647992" y="324002"/>
                    </a:lnTo>
                    <a:lnTo>
                      <a:pt x="646918" y="297428"/>
                    </a:lnTo>
                    <a:lnTo>
                      <a:pt x="638575" y="246140"/>
                    </a:lnTo>
                    <a:lnTo>
                      <a:pt x="622530" y="197885"/>
                    </a:lnTo>
                    <a:lnTo>
                      <a:pt x="599449" y="153331"/>
                    </a:lnTo>
                    <a:lnTo>
                      <a:pt x="569999" y="113144"/>
                    </a:lnTo>
                    <a:lnTo>
                      <a:pt x="534847" y="77992"/>
                    </a:lnTo>
                    <a:lnTo>
                      <a:pt x="494660" y="48542"/>
                    </a:lnTo>
                    <a:lnTo>
                      <a:pt x="450106" y="25461"/>
                    </a:lnTo>
                    <a:lnTo>
                      <a:pt x="401851" y="9416"/>
                    </a:lnTo>
                    <a:lnTo>
                      <a:pt x="350563" y="1074"/>
                    </a:lnTo>
                    <a:lnTo>
                      <a:pt x="323989" y="0"/>
                    </a:lnTo>
                    <a:close/>
                  </a:path>
                </a:pathLst>
              </a:custGeom>
              <a:solidFill>
                <a:srgbClr val="4F90C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5"/>
              <p:cNvSpPr/>
              <p:nvPr/>
            </p:nvSpPr>
            <p:spPr>
              <a:xfrm>
                <a:off x="6587997" y="8963939"/>
                <a:ext cx="324485" cy="324485"/>
              </a:xfrm>
              <a:custGeom>
                <a:avLst/>
                <a:gdLst/>
                <a:ahLst/>
                <a:cxnLst/>
                <a:rect l="l" t="t" r="r" b="b"/>
                <a:pathLst>
                  <a:path w="324484" h="324484">
                    <a:moveTo>
                      <a:pt x="324002" y="324002"/>
                    </a:moveTo>
                    <a:lnTo>
                      <a:pt x="0" y="324002"/>
                    </a:lnTo>
                    <a:lnTo>
                      <a:pt x="0" y="0"/>
                    </a:lnTo>
                    <a:lnTo>
                      <a:pt x="324002" y="0"/>
                    </a:lnTo>
                    <a:lnTo>
                      <a:pt x="324002" y="32400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6"/>
              <p:cNvSpPr/>
              <p:nvPr/>
            </p:nvSpPr>
            <p:spPr>
              <a:xfrm>
                <a:off x="6668966" y="8990893"/>
                <a:ext cx="162560" cy="27051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270509">
                    <a:moveTo>
                      <a:pt x="108051" y="0"/>
                    </a:moveTo>
                    <a:lnTo>
                      <a:pt x="0" y="162051"/>
                    </a:lnTo>
                    <a:lnTo>
                      <a:pt x="72034" y="162051"/>
                    </a:lnTo>
                    <a:lnTo>
                      <a:pt x="54025" y="270090"/>
                    </a:lnTo>
                    <a:lnTo>
                      <a:pt x="162064" y="108038"/>
                    </a:lnTo>
                    <a:lnTo>
                      <a:pt x="90042" y="108038"/>
                    </a:lnTo>
                    <a:lnTo>
                      <a:pt x="108051" y="0"/>
                    </a:lnTo>
                    <a:close/>
                  </a:path>
                </a:pathLst>
              </a:custGeom>
              <a:solidFill>
                <a:srgbClr val="4F90C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1" name="Группа 30"/>
            <p:cNvGrpSpPr/>
            <p:nvPr/>
          </p:nvGrpSpPr>
          <p:grpSpPr>
            <a:xfrm>
              <a:off x="3276561" y="2112545"/>
              <a:ext cx="279825" cy="295111"/>
              <a:chOff x="5097016" y="908720"/>
              <a:chExt cx="754380" cy="754380"/>
            </a:xfrm>
          </p:grpSpPr>
          <p:sp>
            <p:nvSpPr>
              <p:cNvPr id="62" name="object 398"/>
              <p:cNvSpPr/>
              <p:nvPr/>
            </p:nvSpPr>
            <p:spPr>
              <a:xfrm>
                <a:off x="5097016" y="908720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79" h="754379">
                    <a:moveTo>
                      <a:pt x="369658" y="0"/>
                    </a:moveTo>
                    <a:lnTo>
                      <a:pt x="310794" y="5779"/>
                    </a:lnTo>
                    <a:lnTo>
                      <a:pt x="252352" y="21179"/>
                    </a:lnTo>
                    <a:lnTo>
                      <a:pt x="195880" y="46322"/>
                    </a:lnTo>
                    <a:lnTo>
                      <a:pt x="145329" y="79451"/>
                    </a:lnTo>
                    <a:lnTo>
                      <a:pt x="101644" y="119330"/>
                    </a:lnTo>
                    <a:lnTo>
                      <a:pt x="65221" y="164934"/>
                    </a:lnTo>
                    <a:lnTo>
                      <a:pt x="36451" y="215240"/>
                    </a:lnTo>
                    <a:lnTo>
                      <a:pt x="15729" y="269222"/>
                    </a:lnTo>
                    <a:lnTo>
                      <a:pt x="3447" y="325857"/>
                    </a:lnTo>
                    <a:lnTo>
                      <a:pt x="0" y="384120"/>
                    </a:lnTo>
                    <a:lnTo>
                      <a:pt x="1711" y="413541"/>
                    </a:lnTo>
                    <a:lnTo>
                      <a:pt x="12252" y="472325"/>
                    </a:lnTo>
                    <a:lnTo>
                      <a:pt x="32609" y="530175"/>
                    </a:lnTo>
                    <a:lnTo>
                      <a:pt x="61979" y="584010"/>
                    </a:lnTo>
                    <a:lnTo>
                      <a:pt x="98610" y="631175"/>
                    </a:lnTo>
                    <a:lnTo>
                      <a:pt x="141479" y="671276"/>
                    </a:lnTo>
                    <a:lnTo>
                      <a:pt x="189561" y="703921"/>
                    </a:lnTo>
                    <a:lnTo>
                      <a:pt x="241832" y="728715"/>
                    </a:lnTo>
                    <a:lnTo>
                      <a:pt x="297268" y="745265"/>
                    </a:lnTo>
                    <a:lnTo>
                      <a:pt x="354844" y="753179"/>
                    </a:lnTo>
                    <a:lnTo>
                      <a:pt x="384115" y="753774"/>
                    </a:lnTo>
                    <a:lnTo>
                      <a:pt x="413537" y="752062"/>
                    </a:lnTo>
                    <a:lnTo>
                      <a:pt x="472322" y="741522"/>
                    </a:lnTo>
                    <a:lnTo>
                      <a:pt x="530175" y="721164"/>
                    </a:lnTo>
                    <a:lnTo>
                      <a:pt x="584010" y="691795"/>
                    </a:lnTo>
                    <a:lnTo>
                      <a:pt x="631175" y="655163"/>
                    </a:lnTo>
                    <a:lnTo>
                      <a:pt x="671276" y="612295"/>
                    </a:lnTo>
                    <a:lnTo>
                      <a:pt x="703921" y="564213"/>
                    </a:lnTo>
                    <a:lnTo>
                      <a:pt x="728715" y="511943"/>
                    </a:lnTo>
                    <a:lnTo>
                      <a:pt x="745265" y="456508"/>
                    </a:lnTo>
                    <a:lnTo>
                      <a:pt x="753179" y="398932"/>
                    </a:lnTo>
                    <a:lnTo>
                      <a:pt x="753774" y="369662"/>
                    </a:lnTo>
                    <a:lnTo>
                      <a:pt x="752062" y="340241"/>
                    </a:lnTo>
                    <a:lnTo>
                      <a:pt x="741522" y="281459"/>
                    </a:lnTo>
                    <a:lnTo>
                      <a:pt x="721164" y="223609"/>
                    </a:lnTo>
                    <a:lnTo>
                      <a:pt x="691794" y="169771"/>
                    </a:lnTo>
                    <a:lnTo>
                      <a:pt x="655162" y="122603"/>
                    </a:lnTo>
                    <a:lnTo>
                      <a:pt x="612293" y="82500"/>
                    </a:lnTo>
                    <a:lnTo>
                      <a:pt x="564210" y="49855"/>
                    </a:lnTo>
                    <a:lnTo>
                      <a:pt x="511939" y="25060"/>
                    </a:lnTo>
                    <a:lnTo>
                      <a:pt x="456503" y="8508"/>
                    </a:lnTo>
                    <a:lnTo>
                      <a:pt x="398928" y="595"/>
                    </a:lnTo>
                    <a:lnTo>
                      <a:pt x="369658" y="0"/>
                    </a:lnTo>
                    <a:close/>
                  </a:path>
                </a:pathLst>
              </a:custGeom>
              <a:solidFill>
                <a:srgbClr val="4F81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399"/>
              <p:cNvSpPr/>
              <p:nvPr/>
            </p:nvSpPr>
            <p:spPr>
              <a:xfrm>
                <a:off x="5351501" y="1121976"/>
                <a:ext cx="253365" cy="306705"/>
              </a:xfrm>
              <a:custGeom>
                <a:avLst/>
                <a:gdLst/>
                <a:ahLst/>
                <a:cxnLst/>
                <a:rect l="l" t="t" r="r" b="b"/>
                <a:pathLst>
                  <a:path w="253364" h="306704">
                    <a:moveTo>
                      <a:pt x="122063" y="0"/>
                    </a:moveTo>
                    <a:lnTo>
                      <a:pt x="75072" y="10591"/>
                    </a:lnTo>
                    <a:lnTo>
                      <a:pt x="39621" y="33499"/>
                    </a:lnTo>
                    <a:lnTo>
                      <a:pt x="15307" y="62968"/>
                    </a:lnTo>
                    <a:lnTo>
                      <a:pt x="1767" y="99099"/>
                    </a:lnTo>
                    <a:lnTo>
                      <a:pt x="0" y="129887"/>
                    </a:lnTo>
                    <a:lnTo>
                      <a:pt x="786" y="141797"/>
                    </a:lnTo>
                    <a:lnTo>
                      <a:pt x="15145" y="186726"/>
                    </a:lnTo>
                    <a:lnTo>
                      <a:pt x="47402" y="225777"/>
                    </a:lnTo>
                    <a:lnTo>
                      <a:pt x="54191" y="236023"/>
                    </a:lnTo>
                    <a:lnTo>
                      <a:pt x="59350" y="248582"/>
                    </a:lnTo>
                    <a:lnTo>
                      <a:pt x="62709" y="261016"/>
                    </a:lnTo>
                    <a:lnTo>
                      <a:pt x="64585" y="273390"/>
                    </a:lnTo>
                    <a:lnTo>
                      <a:pt x="65293" y="285764"/>
                    </a:lnTo>
                    <a:lnTo>
                      <a:pt x="69310" y="300495"/>
                    </a:lnTo>
                    <a:lnTo>
                      <a:pt x="80317" y="306128"/>
                    </a:lnTo>
                    <a:lnTo>
                      <a:pt x="93340" y="305972"/>
                    </a:lnTo>
                    <a:lnTo>
                      <a:pt x="180670" y="305972"/>
                    </a:lnTo>
                    <a:lnTo>
                      <a:pt x="186345" y="300183"/>
                    </a:lnTo>
                    <a:lnTo>
                      <a:pt x="186418" y="290592"/>
                    </a:lnTo>
                    <a:lnTo>
                      <a:pt x="186918" y="277830"/>
                    </a:lnTo>
                    <a:lnTo>
                      <a:pt x="186967" y="277409"/>
                    </a:lnTo>
                    <a:lnTo>
                      <a:pt x="140388" y="277409"/>
                    </a:lnTo>
                    <a:lnTo>
                      <a:pt x="93793" y="277377"/>
                    </a:lnTo>
                    <a:lnTo>
                      <a:pt x="92782" y="270364"/>
                    </a:lnTo>
                    <a:lnTo>
                      <a:pt x="92044" y="263744"/>
                    </a:lnTo>
                    <a:lnTo>
                      <a:pt x="90798" y="256970"/>
                    </a:lnTo>
                    <a:lnTo>
                      <a:pt x="78364" y="220621"/>
                    </a:lnTo>
                    <a:lnTo>
                      <a:pt x="52092" y="189912"/>
                    </a:lnTo>
                    <a:lnTo>
                      <a:pt x="44104" y="178721"/>
                    </a:lnTo>
                    <a:lnTo>
                      <a:pt x="27482" y="133216"/>
                    </a:lnTo>
                    <a:lnTo>
                      <a:pt x="27224" y="121581"/>
                    </a:lnTo>
                    <a:lnTo>
                      <a:pt x="28550" y="109811"/>
                    </a:lnTo>
                    <a:lnTo>
                      <a:pt x="45351" y="70932"/>
                    </a:lnTo>
                    <a:lnTo>
                      <a:pt x="82875" y="38116"/>
                    </a:lnTo>
                    <a:lnTo>
                      <a:pt x="122046" y="29609"/>
                    </a:lnTo>
                    <a:lnTo>
                      <a:pt x="206514" y="29609"/>
                    </a:lnTo>
                    <a:lnTo>
                      <a:pt x="199834" y="24263"/>
                    </a:lnTo>
                    <a:lnTo>
                      <a:pt x="157119" y="4022"/>
                    </a:lnTo>
                    <a:lnTo>
                      <a:pt x="133889" y="236"/>
                    </a:lnTo>
                    <a:lnTo>
                      <a:pt x="122063" y="0"/>
                    </a:lnTo>
                    <a:close/>
                  </a:path>
                  <a:path w="253364" h="306704">
                    <a:moveTo>
                      <a:pt x="180670" y="305972"/>
                    </a:moveTo>
                    <a:lnTo>
                      <a:pt x="93340" y="305972"/>
                    </a:lnTo>
                    <a:lnTo>
                      <a:pt x="180638" y="306005"/>
                    </a:lnTo>
                    <a:close/>
                  </a:path>
                  <a:path w="253364" h="306704">
                    <a:moveTo>
                      <a:pt x="206514" y="29609"/>
                    </a:moveTo>
                    <a:lnTo>
                      <a:pt x="122046" y="29609"/>
                    </a:lnTo>
                    <a:lnTo>
                      <a:pt x="135118" y="29909"/>
                    </a:lnTo>
                    <a:lnTo>
                      <a:pt x="147597" y="31666"/>
                    </a:lnTo>
                    <a:lnTo>
                      <a:pt x="190398" y="52137"/>
                    </a:lnTo>
                    <a:lnTo>
                      <a:pt x="218281" y="93439"/>
                    </a:lnTo>
                    <a:lnTo>
                      <a:pt x="223864" y="129887"/>
                    </a:lnTo>
                    <a:lnTo>
                      <a:pt x="222697" y="141797"/>
                    </a:lnTo>
                    <a:lnTo>
                      <a:pt x="203729" y="185168"/>
                    </a:lnTo>
                    <a:lnTo>
                      <a:pt x="194313" y="195254"/>
                    </a:lnTo>
                    <a:lnTo>
                      <a:pt x="189748" y="199537"/>
                    </a:lnTo>
                    <a:lnTo>
                      <a:pt x="168393" y="231262"/>
                    </a:lnTo>
                    <a:lnTo>
                      <a:pt x="158839" y="270364"/>
                    </a:lnTo>
                    <a:lnTo>
                      <a:pt x="140388" y="277409"/>
                    </a:lnTo>
                    <a:lnTo>
                      <a:pt x="186967" y="277409"/>
                    </a:lnTo>
                    <a:lnTo>
                      <a:pt x="188406" y="265206"/>
                    </a:lnTo>
                    <a:lnTo>
                      <a:pt x="191157" y="252775"/>
                    </a:lnTo>
                    <a:lnTo>
                      <a:pt x="196103" y="239387"/>
                    </a:lnTo>
                    <a:lnTo>
                      <a:pt x="202087" y="228568"/>
                    </a:lnTo>
                    <a:lnTo>
                      <a:pt x="220102" y="210166"/>
                    </a:lnTo>
                    <a:lnTo>
                      <a:pt x="220438" y="209767"/>
                    </a:lnTo>
                    <a:lnTo>
                      <a:pt x="241319" y="177779"/>
                    </a:lnTo>
                    <a:lnTo>
                      <a:pt x="253149" y="133216"/>
                    </a:lnTo>
                    <a:lnTo>
                      <a:pt x="253237" y="120465"/>
                    </a:lnTo>
                    <a:lnTo>
                      <a:pt x="251994" y="108424"/>
                    </a:lnTo>
                    <a:lnTo>
                      <a:pt x="240131" y="71590"/>
                    </a:lnTo>
                    <a:lnTo>
                      <a:pt x="218140" y="40383"/>
                    </a:lnTo>
                    <a:lnTo>
                      <a:pt x="209303" y="31841"/>
                    </a:lnTo>
                    <a:lnTo>
                      <a:pt x="206514" y="29609"/>
                    </a:lnTo>
                    <a:close/>
                  </a:path>
                  <a:path w="253364" h="306704">
                    <a:moveTo>
                      <a:pt x="182712" y="135434"/>
                    </a:moveTo>
                    <a:lnTo>
                      <a:pt x="69218" y="135434"/>
                    </a:lnTo>
                    <a:lnTo>
                      <a:pt x="69218" y="163590"/>
                    </a:lnTo>
                    <a:lnTo>
                      <a:pt x="111436" y="163590"/>
                    </a:lnTo>
                    <a:lnTo>
                      <a:pt x="111436" y="277377"/>
                    </a:lnTo>
                    <a:lnTo>
                      <a:pt x="140388" y="277377"/>
                    </a:lnTo>
                    <a:lnTo>
                      <a:pt x="140388" y="163768"/>
                    </a:lnTo>
                    <a:lnTo>
                      <a:pt x="182712" y="163768"/>
                    </a:lnTo>
                    <a:lnTo>
                      <a:pt x="182712" y="13543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400"/>
              <p:cNvSpPr/>
              <p:nvPr/>
            </p:nvSpPr>
            <p:spPr>
              <a:xfrm>
                <a:off x="5427848" y="1456475"/>
                <a:ext cx="996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695">
                    <a:moveTo>
                      <a:pt x="0" y="0"/>
                    </a:moveTo>
                    <a:lnTo>
                      <a:pt x="99201" y="0"/>
                    </a:lnTo>
                  </a:path>
                </a:pathLst>
              </a:custGeom>
              <a:ln w="2935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401"/>
              <p:cNvSpPr/>
              <p:nvPr/>
            </p:nvSpPr>
            <p:spPr>
              <a:xfrm>
                <a:off x="5441952" y="1499191"/>
                <a:ext cx="711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1120">
                    <a:moveTo>
                      <a:pt x="0" y="0"/>
                    </a:moveTo>
                    <a:lnTo>
                      <a:pt x="70940" y="0"/>
                    </a:lnTo>
                  </a:path>
                </a:pathLst>
              </a:custGeom>
              <a:ln w="2925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402"/>
              <p:cNvSpPr/>
              <p:nvPr/>
            </p:nvSpPr>
            <p:spPr>
              <a:xfrm>
                <a:off x="5334159" y="1111592"/>
                <a:ext cx="508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38100">
                    <a:moveTo>
                      <a:pt x="23573" y="0"/>
                    </a:moveTo>
                    <a:lnTo>
                      <a:pt x="9422" y="1952"/>
                    </a:lnTo>
                    <a:lnTo>
                      <a:pt x="0" y="8605"/>
                    </a:lnTo>
                    <a:lnTo>
                      <a:pt x="7365" y="19096"/>
                    </a:lnTo>
                    <a:lnTo>
                      <a:pt x="15561" y="28842"/>
                    </a:lnTo>
                    <a:lnTo>
                      <a:pt x="24272" y="38079"/>
                    </a:lnTo>
                    <a:lnTo>
                      <a:pt x="38440" y="36269"/>
                    </a:lnTo>
                    <a:lnTo>
                      <a:pt x="47835" y="29671"/>
                    </a:lnTo>
                    <a:lnTo>
                      <a:pt x="50556" y="26982"/>
                    </a:lnTo>
                    <a:lnTo>
                      <a:pt x="2357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403"/>
              <p:cNvSpPr/>
              <p:nvPr/>
            </p:nvSpPr>
            <p:spPr>
              <a:xfrm>
                <a:off x="5459763" y="1058037"/>
                <a:ext cx="28575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9529">
                    <a:moveTo>
                      <a:pt x="0" y="24679"/>
                    </a:moveTo>
                    <a:lnTo>
                      <a:pt x="28145" y="24679"/>
                    </a:lnTo>
                  </a:path>
                </a:pathLst>
              </a:custGeom>
              <a:ln w="5062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404"/>
              <p:cNvSpPr/>
              <p:nvPr/>
            </p:nvSpPr>
            <p:spPr>
              <a:xfrm>
                <a:off x="5285475" y="1232346"/>
                <a:ext cx="4953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28575">
                    <a:moveTo>
                      <a:pt x="0" y="14067"/>
                    </a:moveTo>
                    <a:lnTo>
                      <a:pt x="49328" y="14067"/>
                    </a:lnTo>
                  </a:path>
                </a:pathLst>
              </a:custGeom>
              <a:ln w="2940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405"/>
              <p:cNvSpPr/>
              <p:nvPr/>
            </p:nvSpPr>
            <p:spPr>
              <a:xfrm>
                <a:off x="5331410" y="1338398"/>
                <a:ext cx="4635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6354" h="50165">
                    <a:moveTo>
                      <a:pt x="37236" y="0"/>
                    </a:moveTo>
                    <a:lnTo>
                      <a:pt x="26654" y="7299"/>
                    </a:lnTo>
                    <a:lnTo>
                      <a:pt x="16864" y="15461"/>
                    </a:lnTo>
                    <a:lnTo>
                      <a:pt x="7623" y="24152"/>
                    </a:lnTo>
                    <a:lnTo>
                      <a:pt x="0" y="31721"/>
                    </a:lnTo>
                    <a:lnTo>
                      <a:pt x="17992" y="49694"/>
                    </a:lnTo>
                    <a:lnTo>
                      <a:pt x="27468" y="41229"/>
                    </a:lnTo>
                    <a:lnTo>
                      <a:pt x="36716" y="32480"/>
                    </a:lnTo>
                    <a:lnTo>
                      <a:pt x="45788" y="23574"/>
                    </a:lnTo>
                    <a:lnTo>
                      <a:pt x="43880" y="9442"/>
                    </a:lnTo>
                    <a:lnTo>
                      <a:pt x="372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406"/>
              <p:cNvSpPr/>
              <p:nvPr/>
            </p:nvSpPr>
            <p:spPr>
              <a:xfrm>
                <a:off x="5620020" y="1232356"/>
                <a:ext cx="4254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2545" h="28575">
                    <a:moveTo>
                      <a:pt x="0" y="14025"/>
                    </a:moveTo>
                    <a:lnTo>
                      <a:pt x="42312" y="14025"/>
                    </a:lnTo>
                  </a:path>
                </a:pathLst>
              </a:custGeom>
              <a:ln w="29321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407"/>
              <p:cNvSpPr/>
              <p:nvPr/>
            </p:nvSpPr>
            <p:spPr>
              <a:xfrm>
                <a:off x="5567940" y="1342895"/>
                <a:ext cx="47625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3815">
                    <a:moveTo>
                      <a:pt x="21269" y="0"/>
                    </a:moveTo>
                    <a:lnTo>
                      <a:pt x="10513" y="7015"/>
                    </a:lnTo>
                    <a:lnTo>
                      <a:pt x="1220" y="15646"/>
                    </a:lnTo>
                    <a:lnTo>
                      <a:pt x="0" y="16865"/>
                    </a:lnTo>
                    <a:lnTo>
                      <a:pt x="26997" y="43776"/>
                    </a:lnTo>
                    <a:lnTo>
                      <a:pt x="37888" y="36614"/>
                    </a:lnTo>
                    <a:lnTo>
                      <a:pt x="47076" y="28086"/>
                    </a:lnTo>
                    <a:lnTo>
                      <a:pt x="38847" y="18367"/>
                    </a:lnTo>
                    <a:lnTo>
                      <a:pt x="30144" y="9033"/>
                    </a:lnTo>
                    <a:lnTo>
                      <a:pt x="212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408"/>
              <p:cNvSpPr/>
              <p:nvPr/>
            </p:nvSpPr>
            <p:spPr>
              <a:xfrm>
                <a:off x="5568130" y="1105242"/>
                <a:ext cx="46355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6354" h="46354">
                    <a:moveTo>
                      <a:pt x="30557" y="0"/>
                    </a:moveTo>
                    <a:lnTo>
                      <a:pt x="20811" y="8267"/>
                    </a:lnTo>
                    <a:lnTo>
                      <a:pt x="11501" y="16961"/>
                    </a:lnTo>
                    <a:lnTo>
                      <a:pt x="2495" y="25836"/>
                    </a:lnTo>
                    <a:lnTo>
                      <a:pt x="0" y="28330"/>
                    </a:lnTo>
                    <a:lnTo>
                      <a:pt x="17988" y="46268"/>
                    </a:lnTo>
                    <a:lnTo>
                      <a:pt x="27705" y="37908"/>
                    </a:lnTo>
                    <a:lnTo>
                      <a:pt x="37014" y="29157"/>
                    </a:lnTo>
                    <a:lnTo>
                      <a:pt x="45977" y="20308"/>
                    </a:lnTo>
                    <a:lnTo>
                      <a:pt x="38930" y="9267"/>
                    </a:lnTo>
                    <a:lnTo>
                      <a:pt x="3055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32" name="Группа 31"/>
            <p:cNvGrpSpPr/>
            <p:nvPr/>
          </p:nvGrpSpPr>
          <p:grpSpPr>
            <a:xfrm>
              <a:off x="1621954" y="2288794"/>
              <a:ext cx="279825" cy="295111"/>
              <a:chOff x="6237238" y="2794865"/>
              <a:chExt cx="764540" cy="764540"/>
            </a:xfrm>
          </p:grpSpPr>
          <p:sp>
            <p:nvSpPr>
              <p:cNvPr id="60" name="object 422"/>
              <p:cNvSpPr/>
              <p:nvPr/>
            </p:nvSpPr>
            <p:spPr>
              <a:xfrm>
                <a:off x="6237238" y="2794865"/>
                <a:ext cx="764540" cy="764540"/>
              </a:xfrm>
              <a:custGeom>
                <a:avLst/>
                <a:gdLst/>
                <a:ahLst/>
                <a:cxnLst/>
                <a:rect l="l" t="t" r="r" b="b"/>
                <a:pathLst>
                  <a:path w="764540" h="764540">
                    <a:moveTo>
                      <a:pt x="382187" y="0"/>
                    </a:moveTo>
                    <a:lnTo>
                      <a:pt x="320276" y="5011"/>
                    </a:lnTo>
                    <a:lnTo>
                      <a:pt x="261516" y="19516"/>
                    </a:lnTo>
                    <a:lnTo>
                      <a:pt x="206699" y="42723"/>
                    </a:lnTo>
                    <a:lnTo>
                      <a:pt x="156618" y="73837"/>
                    </a:lnTo>
                    <a:lnTo>
                      <a:pt x="112067" y="112067"/>
                    </a:lnTo>
                    <a:lnTo>
                      <a:pt x="73837" y="156618"/>
                    </a:lnTo>
                    <a:lnTo>
                      <a:pt x="42723" y="206699"/>
                    </a:lnTo>
                    <a:lnTo>
                      <a:pt x="19516" y="261516"/>
                    </a:lnTo>
                    <a:lnTo>
                      <a:pt x="5011" y="320276"/>
                    </a:lnTo>
                    <a:lnTo>
                      <a:pt x="0" y="382187"/>
                    </a:lnTo>
                    <a:lnTo>
                      <a:pt x="1269" y="413486"/>
                    </a:lnTo>
                    <a:lnTo>
                      <a:pt x="11126" y="473921"/>
                    </a:lnTo>
                    <a:lnTo>
                      <a:pt x="30081" y="530808"/>
                    </a:lnTo>
                    <a:lnTo>
                      <a:pt x="57341" y="583356"/>
                    </a:lnTo>
                    <a:lnTo>
                      <a:pt x="92112" y="630772"/>
                    </a:lnTo>
                    <a:lnTo>
                      <a:pt x="133602" y="672261"/>
                    </a:lnTo>
                    <a:lnTo>
                      <a:pt x="181017" y="707033"/>
                    </a:lnTo>
                    <a:lnTo>
                      <a:pt x="233565" y="734292"/>
                    </a:lnTo>
                    <a:lnTo>
                      <a:pt x="290453" y="753247"/>
                    </a:lnTo>
                    <a:lnTo>
                      <a:pt x="350887" y="763105"/>
                    </a:lnTo>
                    <a:lnTo>
                      <a:pt x="382187" y="764374"/>
                    </a:lnTo>
                    <a:lnTo>
                      <a:pt x="413486" y="763105"/>
                    </a:lnTo>
                    <a:lnTo>
                      <a:pt x="444097" y="759363"/>
                    </a:lnTo>
                    <a:lnTo>
                      <a:pt x="470722" y="753903"/>
                    </a:lnTo>
                    <a:lnTo>
                      <a:pt x="382187" y="753903"/>
                    </a:lnTo>
                    <a:lnTo>
                      <a:pt x="351744" y="752669"/>
                    </a:lnTo>
                    <a:lnTo>
                      <a:pt x="292965" y="743081"/>
                    </a:lnTo>
                    <a:lnTo>
                      <a:pt x="237635" y="724646"/>
                    </a:lnTo>
                    <a:lnTo>
                      <a:pt x="186527" y="698134"/>
                    </a:lnTo>
                    <a:lnTo>
                      <a:pt x="140411" y="664316"/>
                    </a:lnTo>
                    <a:lnTo>
                      <a:pt x="100058" y="623963"/>
                    </a:lnTo>
                    <a:lnTo>
                      <a:pt x="66240" y="577847"/>
                    </a:lnTo>
                    <a:lnTo>
                      <a:pt x="39728" y="526738"/>
                    </a:lnTo>
                    <a:lnTo>
                      <a:pt x="21292" y="471409"/>
                    </a:lnTo>
                    <a:lnTo>
                      <a:pt x="11705" y="412629"/>
                    </a:lnTo>
                    <a:lnTo>
                      <a:pt x="10470" y="382187"/>
                    </a:lnTo>
                    <a:lnTo>
                      <a:pt x="11705" y="351744"/>
                    </a:lnTo>
                    <a:lnTo>
                      <a:pt x="21292" y="292965"/>
                    </a:lnTo>
                    <a:lnTo>
                      <a:pt x="39728" y="237635"/>
                    </a:lnTo>
                    <a:lnTo>
                      <a:pt x="66240" y="186527"/>
                    </a:lnTo>
                    <a:lnTo>
                      <a:pt x="100058" y="140411"/>
                    </a:lnTo>
                    <a:lnTo>
                      <a:pt x="140411" y="100058"/>
                    </a:lnTo>
                    <a:lnTo>
                      <a:pt x="186527" y="66240"/>
                    </a:lnTo>
                    <a:lnTo>
                      <a:pt x="237635" y="39728"/>
                    </a:lnTo>
                    <a:lnTo>
                      <a:pt x="292965" y="21292"/>
                    </a:lnTo>
                    <a:lnTo>
                      <a:pt x="351744" y="11705"/>
                    </a:lnTo>
                    <a:lnTo>
                      <a:pt x="382187" y="10470"/>
                    </a:lnTo>
                    <a:lnTo>
                      <a:pt x="470722" y="10470"/>
                    </a:lnTo>
                    <a:lnTo>
                      <a:pt x="444097" y="5011"/>
                    </a:lnTo>
                    <a:lnTo>
                      <a:pt x="413486" y="1269"/>
                    </a:lnTo>
                    <a:lnTo>
                      <a:pt x="382187" y="0"/>
                    </a:lnTo>
                    <a:close/>
                  </a:path>
                  <a:path w="764540" h="764540">
                    <a:moveTo>
                      <a:pt x="470722" y="10470"/>
                    </a:moveTo>
                    <a:lnTo>
                      <a:pt x="382187" y="10470"/>
                    </a:lnTo>
                    <a:lnTo>
                      <a:pt x="412629" y="11705"/>
                    </a:lnTo>
                    <a:lnTo>
                      <a:pt x="442402" y="15344"/>
                    </a:lnTo>
                    <a:lnTo>
                      <a:pt x="499553" y="29452"/>
                    </a:lnTo>
                    <a:lnTo>
                      <a:pt x="552868" y="52022"/>
                    </a:lnTo>
                    <a:lnTo>
                      <a:pt x="601577" y="82284"/>
                    </a:lnTo>
                    <a:lnTo>
                      <a:pt x="644908" y="119466"/>
                    </a:lnTo>
                    <a:lnTo>
                      <a:pt x="682090" y="162797"/>
                    </a:lnTo>
                    <a:lnTo>
                      <a:pt x="712351" y="211505"/>
                    </a:lnTo>
                    <a:lnTo>
                      <a:pt x="734922" y="264821"/>
                    </a:lnTo>
                    <a:lnTo>
                      <a:pt x="749029" y="321972"/>
                    </a:lnTo>
                    <a:lnTo>
                      <a:pt x="753903" y="382187"/>
                    </a:lnTo>
                    <a:lnTo>
                      <a:pt x="752669" y="412629"/>
                    </a:lnTo>
                    <a:lnTo>
                      <a:pt x="743081" y="471409"/>
                    </a:lnTo>
                    <a:lnTo>
                      <a:pt x="724646" y="526738"/>
                    </a:lnTo>
                    <a:lnTo>
                      <a:pt x="698134" y="577847"/>
                    </a:lnTo>
                    <a:lnTo>
                      <a:pt x="664316" y="623963"/>
                    </a:lnTo>
                    <a:lnTo>
                      <a:pt x="623963" y="664316"/>
                    </a:lnTo>
                    <a:lnTo>
                      <a:pt x="577847" y="698134"/>
                    </a:lnTo>
                    <a:lnTo>
                      <a:pt x="526738" y="724646"/>
                    </a:lnTo>
                    <a:lnTo>
                      <a:pt x="471409" y="743081"/>
                    </a:lnTo>
                    <a:lnTo>
                      <a:pt x="412629" y="752669"/>
                    </a:lnTo>
                    <a:lnTo>
                      <a:pt x="382187" y="753903"/>
                    </a:lnTo>
                    <a:lnTo>
                      <a:pt x="470722" y="753903"/>
                    </a:lnTo>
                    <a:lnTo>
                      <a:pt x="530808" y="734292"/>
                    </a:lnTo>
                    <a:lnTo>
                      <a:pt x="583356" y="707033"/>
                    </a:lnTo>
                    <a:lnTo>
                      <a:pt x="630772" y="672261"/>
                    </a:lnTo>
                    <a:lnTo>
                      <a:pt x="672261" y="630772"/>
                    </a:lnTo>
                    <a:lnTo>
                      <a:pt x="707033" y="583356"/>
                    </a:lnTo>
                    <a:lnTo>
                      <a:pt x="734292" y="530808"/>
                    </a:lnTo>
                    <a:lnTo>
                      <a:pt x="753247" y="473921"/>
                    </a:lnTo>
                    <a:lnTo>
                      <a:pt x="763105" y="413486"/>
                    </a:lnTo>
                    <a:lnTo>
                      <a:pt x="764374" y="382187"/>
                    </a:lnTo>
                    <a:lnTo>
                      <a:pt x="763105" y="350887"/>
                    </a:lnTo>
                    <a:lnTo>
                      <a:pt x="753247" y="290453"/>
                    </a:lnTo>
                    <a:lnTo>
                      <a:pt x="734292" y="233565"/>
                    </a:lnTo>
                    <a:lnTo>
                      <a:pt x="707033" y="181017"/>
                    </a:lnTo>
                    <a:lnTo>
                      <a:pt x="672261" y="133602"/>
                    </a:lnTo>
                    <a:lnTo>
                      <a:pt x="630772" y="92112"/>
                    </a:lnTo>
                    <a:lnTo>
                      <a:pt x="583356" y="57341"/>
                    </a:lnTo>
                    <a:lnTo>
                      <a:pt x="530808" y="30081"/>
                    </a:lnTo>
                    <a:lnTo>
                      <a:pt x="473921" y="11126"/>
                    </a:lnTo>
                    <a:lnTo>
                      <a:pt x="470722" y="1047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423"/>
              <p:cNvSpPr/>
              <p:nvPr/>
            </p:nvSpPr>
            <p:spPr>
              <a:xfrm>
                <a:off x="6352564" y="2910188"/>
                <a:ext cx="534035" cy="534035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534034">
                    <a:moveTo>
                      <a:pt x="329162" y="301383"/>
                    </a:moveTo>
                    <a:lnTo>
                      <a:pt x="204548" y="301383"/>
                    </a:lnTo>
                    <a:lnTo>
                      <a:pt x="204548" y="332586"/>
                    </a:lnTo>
                    <a:lnTo>
                      <a:pt x="251290" y="392940"/>
                    </a:lnTo>
                    <a:lnTo>
                      <a:pt x="251301" y="533732"/>
                    </a:lnTo>
                    <a:lnTo>
                      <a:pt x="266860" y="533732"/>
                    </a:lnTo>
                    <a:lnTo>
                      <a:pt x="288717" y="532846"/>
                    </a:lnTo>
                    <a:lnTo>
                      <a:pt x="330917" y="525963"/>
                    </a:lnTo>
                    <a:lnTo>
                      <a:pt x="370640" y="512727"/>
                    </a:lnTo>
                    <a:lnTo>
                      <a:pt x="392582" y="502089"/>
                    </a:lnTo>
                    <a:lnTo>
                      <a:pt x="282420" y="502089"/>
                    </a:lnTo>
                    <a:lnTo>
                      <a:pt x="282420" y="392940"/>
                    </a:lnTo>
                    <a:lnTo>
                      <a:pt x="329162" y="332586"/>
                    </a:lnTo>
                    <a:lnTo>
                      <a:pt x="329162" y="301383"/>
                    </a:lnTo>
                    <a:close/>
                  </a:path>
                  <a:path w="534034" h="534034">
                    <a:moveTo>
                      <a:pt x="391681" y="31129"/>
                    </a:moveTo>
                    <a:lnTo>
                      <a:pt x="266860" y="31129"/>
                    </a:lnTo>
                    <a:lnTo>
                      <a:pt x="286166" y="31912"/>
                    </a:lnTo>
                    <a:lnTo>
                      <a:pt x="305048" y="34220"/>
                    </a:lnTo>
                    <a:lnTo>
                      <a:pt x="358533" y="49683"/>
                    </a:lnTo>
                    <a:lnTo>
                      <a:pt x="405995" y="76671"/>
                    </a:lnTo>
                    <a:lnTo>
                      <a:pt x="445784" y="113533"/>
                    </a:lnTo>
                    <a:lnTo>
                      <a:pt x="476249" y="158619"/>
                    </a:lnTo>
                    <a:lnTo>
                      <a:pt x="495739" y="210278"/>
                    </a:lnTo>
                    <a:lnTo>
                      <a:pt x="502602" y="266860"/>
                    </a:lnTo>
                    <a:lnTo>
                      <a:pt x="501880" y="285398"/>
                    </a:lnTo>
                    <a:lnTo>
                      <a:pt x="491488" y="338461"/>
                    </a:lnTo>
                    <a:lnTo>
                      <a:pt x="469890" y="386565"/>
                    </a:lnTo>
                    <a:lnTo>
                      <a:pt x="438546" y="428248"/>
                    </a:lnTo>
                    <a:lnTo>
                      <a:pt x="398916" y="462053"/>
                    </a:lnTo>
                    <a:lnTo>
                      <a:pt x="352459" y="486518"/>
                    </a:lnTo>
                    <a:lnTo>
                      <a:pt x="300635" y="500185"/>
                    </a:lnTo>
                    <a:lnTo>
                      <a:pt x="282420" y="502089"/>
                    </a:lnTo>
                    <a:lnTo>
                      <a:pt x="392582" y="502089"/>
                    </a:lnTo>
                    <a:lnTo>
                      <a:pt x="440439" y="469414"/>
                    </a:lnTo>
                    <a:lnTo>
                      <a:pt x="469408" y="440443"/>
                    </a:lnTo>
                    <a:lnTo>
                      <a:pt x="493686" y="407334"/>
                    </a:lnTo>
                    <a:lnTo>
                      <a:pt x="512719" y="370641"/>
                    </a:lnTo>
                    <a:lnTo>
                      <a:pt x="525953" y="330918"/>
                    </a:lnTo>
                    <a:lnTo>
                      <a:pt x="532835" y="288717"/>
                    </a:lnTo>
                    <a:lnTo>
                      <a:pt x="533721" y="266860"/>
                    </a:lnTo>
                    <a:lnTo>
                      <a:pt x="532835" y="245006"/>
                    </a:lnTo>
                    <a:lnTo>
                      <a:pt x="525953" y="202807"/>
                    </a:lnTo>
                    <a:lnTo>
                      <a:pt x="512719" y="163086"/>
                    </a:lnTo>
                    <a:lnTo>
                      <a:pt x="493686" y="126394"/>
                    </a:lnTo>
                    <a:lnTo>
                      <a:pt x="469408" y="93287"/>
                    </a:lnTo>
                    <a:lnTo>
                      <a:pt x="440439" y="64317"/>
                    </a:lnTo>
                    <a:lnTo>
                      <a:pt x="407331" y="40038"/>
                    </a:lnTo>
                    <a:lnTo>
                      <a:pt x="391681" y="31129"/>
                    </a:lnTo>
                    <a:close/>
                  </a:path>
                  <a:path w="534034" h="534034">
                    <a:moveTo>
                      <a:pt x="360292" y="270190"/>
                    </a:moveTo>
                    <a:lnTo>
                      <a:pt x="173429" y="270190"/>
                    </a:lnTo>
                    <a:lnTo>
                      <a:pt x="173429" y="301383"/>
                    </a:lnTo>
                    <a:lnTo>
                      <a:pt x="360292" y="301383"/>
                    </a:lnTo>
                    <a:lnTo>
                      <a:pt x="360292" y="270190"/>
                    </a:lnTo>
                    <a:close/>
                  </a:path>
                  <a:path w="534034" h="534034">
                    <a:moveTo>
                      <a:pt x="235710" y="176591"/>
                    </a:moveTo>
                    <a:lnTo>
                      <a:pt x="204548" y="176591"/>
                    </a:lnTo>
                    <a:lnTo>
                      <a:pt x="204548" y="270190"/>
                    </a:lnTo>
                    <a:lnTo>
                      <a:pt x="235710" y="270190"/>
                    </a:lnTo>
                    <a:lnTo>
                      <a:pt x="235710" y="176591"/>
                    </a:lnTo>
                    <a:close/>
                  </a:path>
                  <a:path w="534034" h="534034">
                    <a:moveTo>
                      <a:pt x="329162" y="176591"/>
                    </a:moveTo>
                    <a:lnTo>
                      <a:pt x="298011" y="176591"/>
                    </a:lnTo>
                    <a:lnTo>
                      <a:pt x="298011" y="270190"/>
                    </a:lnTo>
                    <a:lnTo>
                      <a:pt x="329162" y="270190"/>
                    </a:lnTo>
                    <a:lnTo>
                      <a:pt x="329162" y="176591"/>
                    </a:lnTo>
                    <a:close/>
                  </a:path>
                  <a:path w="534034" h="534034">
                    <a:moveTo>
                      <a:pt x="266860" y="0"/>
                    </a:moveTo>
                    <a:lnTo>
                      <a:pt x="223629" y="3499"/>
                    </a:lnTo>
                    <a:lnTo>
                      <a:pt x="182598" y="13627"/>
                    </a:lnTo>
                    <a:lnTo>
                      <a:pt x="144322" y="29831"/>
                    </a:lnTo>
                    <a:lnTo>
                      <a:pt x="109353" y="51556"/>
                    </a:lnTo>
                    <a:lnTo>
                      <a:pt x="78246" y="78250"/>
                    </a:lnTo>
                    <a:lnTo>
                      <a:pt x="51553" y="109358"/>
                    </a:lnTo>
                    <a:lnTo>
                      <a:pt x="29829" y="144327"/>
                    </a:lnTo>
                    <a:lnTo>
                      <a:pt x="13626" y="182602"/>
                    </a:lnTo>
                    <a:lnTo>
                      <a:pt x="3498" y="223632"/>
                    </a:lnTo>
                    <a:lnTo>
                      <a:pt x="0" y="266860"/>
                    </a:lnTo>
                    <a:lnTo>
                      <a:pt x="31119" y="266860"/>
                    </a:lnTo>
                    <a:lnTo>
                      <a:pt x="31902" y="247555"/>
                    </a:lnTo>
                    <a:lnTo>
                      <a:pt x="34210" y="228674"/>
                    </a:lnTo>
                    <a:lnTo>
                      <a:pt x="49674" y="175190"/>
                    </a:lnTo>
                    <a:lnTo>
                      <a:pt x="76664" y="127729"/>
                    </a:lnTo>
                    <a:lnTo>
                      <a:pt x="113529" y="87943"/>
                    </a:lnTo>
                    <a:lnTo>
                      <a:pt x="158617" y="57480"/>
                    </a:lnTo>
                    <a:lnTo>
                      <a:pt x="210278" y="37992"/>
                    </a:lnTo>
                    <a:lnTo>
                      <a:pt x="266860" y="31129"/>
                    </a:lnTo>
                    <a:lnTo>
                      <a:pt x="391681" y="31129"/>
                    </a:lnTo>
                    <a:lnTo>
                      <a:pt x="389399" y="29831"/>
                    </a:lnTo>
                    <a:lnTo>
                      <a:pt x="351123" y="13627"/>
                    </a:lnTo>
                    <a:lnTo>
                      <a:pt x="310092" y="3499"/>
                    </a:lnTo>
                    <a:lnTo>
                      <a:pt x="288717" y="886"/>
                    </a:lnTo>
                    <a:lnTo>
                      <a:pt x="266860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 rot="16200000">
              <a:off x="1343851" y="3097826"/>
              <a:ext cx="825295" cy="246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4 руб./КВт*ч</a:t>
              </a:r>
              <a:endParaRPr lang="ru-RU" sz="10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3071634" y="3105355"/>
              <a:ext cx="1009548" cy="26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4 руб./КВт*ч</a:t>
              </a:r>
              <a:endParaRPr lang="ru-RU" sz="105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839618" y="3170179"/>
              <a:ext cx="1091067" cy="26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5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1</a:t>
              </a:r>
              <a:r>
                <a:rPr lang="ru-RU" sz="105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 руб./КВт*ч</a:t>
              </a:r>
              <a:endParaRPr lang="ru-RU" sz="105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36" name="Группа 35"/>
            <p:cNvGrpSpPr/>
            <p:nvPr/>
          </p:nvGrpSpPr>
          <p:grpSpPr>
            <a:xfrm>
              <a:off x="1443737" y="1958450"/>
              <a:ext cx="270064" cy="284816"/>
              <a:chOff x="8497455" y="2920723"/>
              <a:chExt cx="1006763" cy="1006763"/>
            </a:xfrm>
          </p:grpSpPr>
          <p:sp>
            <p:nvSpPr>
              <p:cNvPr id="37" name="Овал 36"/>
              <p:cNvSpPr/>
              <p:nvPr/>
            </p:nvSpPr>
            <p:spPr>
              <a:xfrm>
                <a:off x="8497455" y="2920723"/>
                <a:ext cx="1006763" cy="100676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grpSp>
            <p:nvGrpSpPr>
              <p:cNvPr id="38" name="Группа 37"/>
              <p:cNvGrpSpPr/>
              <p:nvPr/>
            </p:nvGrpSpPr>
            <p:grpSpPr>
              <a:xfrm>
                <a:off x="8750158" y="3114478"/>
                <a:ext cx="501355" cy="619251"/>
                <a:chOff x="7892834" y="4003977"/>
                <a:chExt cx="604621" cy="746800"/>
              </a:xfrm>
            </p:grpSpPr>
            <p:grpSp>
              <p:nvGrpSpPr>
                <p:cNvPr id="39" name="Группа 38"/>
                <p:cNvGrpSpPr/>
                <p:nvPr/>
              </p:nvGrpSpPr>
              <p:grpSpPr>
                <a:xfrm>
                  <a:off x="7892834" y="4003977"/>
                  <a:ext cx="604621" cy="549600"/>
                  <a:chOff x="7775913" y="4470663"/>
                  <a:chExt cx="1154423" cy="788391"/>
                </a:xfrm>
              </p:grpSpPr>
              <p:grpSp>
                <p:nvGrpSpPr>
                  <p:cNvPr id="42" name="Группа 41"/>
                  <p:cNvGrpSpPr/>
                  <p:nvPr/>
                </p:nvGrpSpPr>
                <p:grpSpPr>
                  <a:xfrm>
                    <a:off x="7775913" y="4470663"/>
                    <a:ext cx="656904" cy="788391"/>
                    <a:chOff x="7775913" y="4470663"/>
                    <a:chExt cx="656904" cy="788391"/>
                  </a:xfrm>
                </p:grpSpPr>
                <p:sp>
                  <p:nvSpPr>
                    <p:cNvPr id="52" name="Параллелограмм 51"/>
                    <p:cNvSpPr/>
                    <p:nvPr/>
                  </p:nvSpPr>
                  <p:spPr>
                    <a:xfrm>
                      <a:off x="7783492" y="4470663"/>
                      <a:ext cx="640072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53" name="Параллелограмм 52"/>
                    <p:cNvSpPr/>
                    <p:nvPr/>
                  </p:nvSpPr>
                  <p:spPr>
                    <a:xfrm>
                      <a:off x="7783492" y="4470663"/>
                      <a:ext cx="649325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54" name="Параллелограмм 53"/>
                    <p:cNvSpPr/>
                    <p:nvPr/>
                  </p:nvSpPr>
                  <p:spPr>
                    <a:xfrm>
                      <a:off x="7855978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55" name="Параллелограмм 54"/>
                    <p:cNvSpPr/>
                    <p:nvPr/>
                  </p:nvSpPr>
                  <p:spPr>
                    <a:xfrm>
                      <a:off x="8105207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56" name="Параллелограмм 55"/>
                    <p:cNvSpPr/>
                    <p:nvPr/>
                  </p:nvSpPr>
                  <p:spPr>
                    <a:xfrm>
                      <a:off x="8019783" y="4863077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57" name="Параллелограмм 56"/>
                    <p:cNvSpPr/>
                    <p:nvPr/>
                  </p:nvSpPr>
                  <p:spPr>
                    <a:xfrm>
                      <a:off x="7775913" y="4855951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cxnSp>
                  <p:nvCxnSpPr>
                    <p:cNvPr id="58" name="Прямая соединительная линия 57"/>
                    <p:cNvCxnSpPr>
                      <a:stCxn id="54" idx="5"/>
                      <a:endCxn id="55" idx="2"/>
                    </p:cNvCxnSpPr>
                    <p:nvPr/>
                  </p:nvCxnSpPr>
                  <p:spPr>
                    <a:xfrm>
                      <a:off x="7896929" y="4668652"/>
                      <a:ext cx="494937" cy="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9" name="Прямая соединительная линия 58"/>
                    <p:cNvCxnSpPr>
                      <a:stCxn id="57" idx="5"/>
                      <a:endCxn id="56" idx="2"/>
                    </p:cNvCxnSpPr>
                    <p:nvPr/>
                  </p:nvCxnSpPr>
                  <p:spPr>
                    <a:xfrm>
                      <a:off x="7816864" y="5053940"/>
                      <a:ext cx="489578" cy="7126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43" name="Группа 42"/>
                  <p:cNvGrpSpPr/>
                  <p:nvPr/>
                </p:nvGrpSpPr>
                <p:grpSpPr>
                  <a:xfrm>
                    <a:off x="8273432" y="4470663"/>
                    <a:ext cx="656904" cy="788391"/>
                    <a:chOff x="7775913" y="4470663"/>
                    <a:chExt cx="656904" cy="788391"/>
                  </a:xfrm>
                </p:grpSpPr>
                <p:sp>
                  <p:nvSpPr>
                    <p:cNvPr id="44" name="Параллелограмм 43"/>
                    <p:cNvSpPr/>
                    <p:nvPr/>
                  </p:nvSpPr>
                  <p:spPr>
                    <a:xfrm>
                      <a:off x="7783492" y="4470663"/>
                      <a:ext cx="640072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45" name="Параллелограмм 44"/>
                    <p:cNvSpPr/>
                    <p:nvPr/>
                  </p:nvSpPr>
                  <p:spPr>
                    <a:xfrm>
                      <a:off x="7783492" y="4470663"/>
                      <a:ext cx="649325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46" name="Параллелограмм 45"/>
                    <p:cNvSpPr/>
                    <p:nvPr/>
                  </p:nvSpPr>
                  <p:spPr>
                    <a:xfrm>
                      <a:off x="7855978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47" name="Параллелограмм 46"/>
                    <p:cNvSpPr/>
                    <p:nvPr/>
                  </p:nvSpPr>
                  <p:spPr>
                    <a:xfrm>
                      <a:off x="8105207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48" name="Параллелограмм 47"/>
                    <p:cNvSpPr/>
                    <p:nvPr/>
                  </p:nvSpPr>
                  <p:spPr>
                    <a:xfrm>
                      <a:off x="8019783" y="4863077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49" name="Параллелограмм 48"/>
                    <p:cNvSpPr/>
                    <p:nvPr/>
                  </p:nvSpPr>
                  <p:spPr>
                    <a:xfrm>
                      <a:off x="7775913" y="4855951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cxnSp>
                  <p:nvCxnSpPr>
                    <p:cNvPr id="50" name="Прямая соединительная линия 49"/>
                    <p:cNvCxnSpPr>
                      <a:stCxn id="46" idx="5"/>
                      <a:endCxn id="47" idx="2"/>
                    </p:cNvCxnSpPr>
                    <p:nvPr/>
                  </p:nvCxnSpPr>
                  <p:spPr>
                    <a:xfrm>
                      <a:off x="7896929" y="4668652"/>
                      <a:ext cx="494937" cy="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51" name="Прямая соединительная линия 50"/>
                    <p:cNvCxnSpPr>
                      <a:stCxn id="49" idx="5"/>
                      <a:endCxn id="48" idx="2"/>
                    </p:cNvCxnSpPr>
                    <p:nvPr/>
                  </p:nvCxnSpPr>
                  <p:spPr>
                    <a:xfrm>
                      <a:off x="7816864" y="5053940"/>
                      <a:ext cx="489578" cy="7126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sp>
              <p:nvSpPr>
                <p:cNvPr id="40" name="Прямоугольник 39"/>
                <p:cNvSpPr/>
                <p:nvPr/>
              </p:nvSpPr>
              <p:spPr>
                <a:xfrm>
                  <a:off x="8134198" y="4553577"/>
                  <a:ext cx="45719" cy="187040"/>
                </a:xfrm>
                <a:prstGeom prst="rect">
                  <a:avLst/>
                </a:prstGeom>
                <a:solidFill>
                  <a:srgbClr val="4F81BD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cxnSp>
              <p:nvCxnSpPr>
                <p:cNvPr id="41" name="Прямая соединительная линия 40"/>
                <p:cNvCxnSpPr/>
                <p:nvPr/>
              </p:nvCxnSpPr>
              <p:spPr>
                <a:xfrm>
                  <a:off x="7983516" y="4750777"/>
                  <a:ext cx="342199" cy="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</p:grpSp>
      <p:cxnSp>
        <p:nvCxnSpPr>
          <p:cNvPr id="4" name="Прямая соединительная линия 3"/>
          <p:cNvCxnSpPr/>
          <p:nvPr/>
        </p:nvCxnSpPr>
        <p:spPr>
          <a:xfrm>
            <a:off x="4159589" y="1919123"/>
            <a:ext cx="9808" cy="2895917"/>
          </a:xfrm>
          <a:prstGeom prst="line">
            <a:avLst/>
          </a:prstGeom>
          <a:noFill/>
          <a:ln w="25400" cap="flat">
            <a:solidFill>
              <a:srgbClr val="A7A7A7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7" name="Группа 6"/>
          <p:cNvGrpSpPr/>
          <p:nvPr/>
        </p:nvGrpSpPr>
        <p:grpSpPr>
          <a:xfrm>
            <a:off x="4179760" y="1800644"/>
            <a:ext cx="5383340" cy="3057105"/>
            <a:chOff x="4801971" y="1207541"/>
            <a:chExt cx="4865897" cy="2763258"/>
          </a:xfrm>
        </p:grpSpPr>
        <p:sp>
          <p:nvSpPr>
            <p:cNvPr id="250" name="Стрелка вправо 249"/>
            <p:cNvSpPr/>
            <p:nvPr/>
          </p:nvSpPr>
          <p:spPr>
            <a:xfrm>
              <a:off x="6573894" y="2213204"/>
              <a:ext cx="1268878" cy="282669"/>
            </a:xfrm>
            <a:prstGeom prst="rightArrow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7" name="Стрелка углом вверх 176"/>
            <p:cNvSpPr/>
            <p:nvPr/>
          </p:nvSpPr>
          <p:spPr>
            <a:xfrm rot="5400000">
              <a:off x="5559195" y="2942481"/>
              <a:ext cx="1284013" cy="772624"/>
            </a:xfrm>
            <a:prstGeom prst="bentUpArrow">
              <a:avLst>
                <a:gd name="adj1" fmla="val 24512"/>
                <a:gd name="adj2" fmla="val 17957"/>
                <a:gd name="adj3" fmla="val 24517"/>
              </a:avLst>
            </a:prstGeom>
            <a:solidFill>
              <a:srgbClr val="FFFFFF"/>
            </a:solidFill>
            <a:ln w="25400" cap="flat">
              <a:solidFill>
                <a:srgbClr val="725099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8" name="Стрелка углом вверх 177"/>
            <p:cNvSpPr/>
            <p:nvPr/>
          </p:nvSpPr>
          <p:spPr>
            <a:xfrm flipH="1">
              <a:off x="6137070" y="2710062"/>
              <a:ext cx="458740" cy="931202"/>
            </a:xfrm>
            <a:prstGeom prst="bentUpArrow">
              <a:avLst>
                <a:gd name="adj1" fmla="val 39825"/>
                <a:gd name="adj2" fmla="val 32318"/>
                <a:gd name="adj3" fmla="val 44023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179" name="Стрелка углом вверх 178"/>
            <p:cNvSpPr/>
            <p:nvPr/>
          </p:nvSpPr>
          <p:spPr>
            <a:xfrm>
              <a:off x="7804739" y="2680594"/>
              <a:ext cx="614679" cy="946655"/>
            </a:xfrm>
            <a:prstGeom prst="bentUpArrow">
              <a:avLst>
                <a:gd name="adj1" fmla="val 29436"/>
                <a:gd name="adj2" fmla="val 25000"/>
                <a:gd name="adj3" fmla="val 34675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grpSp>
          <p:nvGrpSpPr>
            <p:cNvPr id="180" name="Группа 179"/>
            <p:cNvGrpSpPr/>
            <p:nvPr/>
          </p:nvGrpSpPr>
          <p:grpSpPr>
            <a:xfrm>
              <a:off x="5619787" y="1772574"/>
              <a:ext cx="952459" cy="891379"/>
              <a:chOff x="1459348" y="1246907"/>
              <a:chExt cx="1838034" cy="1764148"/>
            </a:xfrm>
          </p:grpSpPr>
          <p:cxnSp>
            <p:nvCxnSpPr>
              <p:cNvPr id="239" name="Прямая соединительная линия 238"/>
              <p:cNvCxnSpPr/>
              <p:nvPr/>
            </p:nvCxnSpPr>
            <p:spPr>
              <a:xfrm>
                <a:off x="1468582" y="1764145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0" name="Прямая соединительная линия 239"/>
              <p:cNvCxnSpPr/>
              <p:nvPr/>
            </p:nvCxnSpPr>
            <p:spPr>
              <a:xfrm flipH="1">
                <a:off x="1468582" y="3011055"/>
                <a:ext cx="1828800" cy="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1" name="Прямая соединительная линия 240"/>
              <p:cNvCxnSpPr/>
              <p:nvPr/>
            </p:nvCxnSpPr>
            <p:spPr>
              <a:xfrm>
                <a:off x="3288146" y="1750293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2" name="Прямая соединительная линия 241"/>
              <p:cNvCxnSpPr/>
              <p:nvPr/>
            </p:nvCxnSpPr>
            <p:spPr>
              <a:xfrm flipH="1" flipV="1">
                <a:off x="2382982" y="1246908"/>
                <a:ext cx="914400" cy="503385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43" name="Прямая соединительная линия 242"/>
              <p:cNvCxnSpPr/>
              <p:nvPr/>
            </p:nvCxnSpPr>
            <p:spPr>
              <a:xfrm flipH="1">
                <a:off x="1459348" y="1246907"/>
                <a:ext cx="923634" cy="517237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1" name="TextBox 180"/>
            <p:cNvSpPr txBox="1"/>
            <p:nvPr/>
          </p:nvSpPr>
          <p:spPr>
            <a:xfrm>
              <a:off x="5608064" y="1505333"/>
              <a:ext cx="952459" cy="261606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algn="ctr">
                <a:defRPr sz="110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</a:defRPr>
              </a:lvl1pPr>
            </a:lstStyle>
            <a:p>
              <a:r>
                <a:rPr lang="ru-RU" b="1" dirty="0">
                  <a:sym typeface="PFDinTextCondPro-Medium"/>
                </a:rPr>
                <a:t>Просьюмер</a:t>
              </a:r>
            </a:p>
          </p:txBody>
        </p:sp>
        <p:grpSp>
          <p:nvGrpSpPr>
            <p:cNvPr id="182" name="Группа 181"/>
            <p:cNvGrpSpPr/>
            <p:nvPr/>
          </p:nvGrpSpPr>
          <p:grpSpPr>
            <a:xfrm>
              <a:off x="7880142" y="1772574"/>
              <a:ext cx="952460" cy="891379"/>
              <a:chOff x="1459346" y="1246907"/>
              <a:chExt cx="1838036" cy="1764148"/>
            </a:xfrm>
          </p:grpSpPr>
          <p:cxnSp>
            <p:nvCxnSpPr>
              <p:cNvPr id="234" name="Прямая соединительная линия 233"/>
              <p:cNvCxnSpPr/>
              <p:nvPr/>
            </p:nvCxnSpPr>
            <p:spPr>
              <a:xfrm>
                <a:off x="1468582" y="1764145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5" name="Прямая соединительная линия 234"/>
              <p:cNvCxnSpPr/>
              <p:nvPr/>
            </p:nvCxnSpPr>
            <p:spPr>
              <a:xfrm flipH="1">
                <a:off x="1459346" y="3011055"/>
                <a:ext cx="1828800" cy="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6" name="Прямая соединительная линия 235"/>
              <p:cNvCxnSpPr/>
              <p:nvPr/>
            </p:nvCxnSpPr>
            <p:spPr>
              <a:xfrm>
                <a:off x="3288146" y="1750293"/>
                <a:ext cx="0" cy="1246910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7" name="Прямая соединительная линия 236"/>
              <p:cNvCxnSpPr/>
              <p:nvPr/>
            </p:nvCxnSpPr>
            <p:spPr>
              <a:xfrm flipH="1" flipV="1">
                <a:off x="2382982" y="1246908"/>
                <a:ext cx="914400" cy="503385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8" name="Прямая соединительная линия 237"/>
              <p:cNvCxnSpPr/>
              <p:nvPr/>
            </p:nvCxnSpPr>
            <p:spPr>
              <a:xfrm flipH="1">
                <a:off x="1459348" y="1246907"/>
                <a:ext cx="923634" cy="517237"/>
              </a:xfrm>
              <a:prstGeom prst="line">
                <a:avLst/>
              </a:prstGeom>
              <a:noFill/>
              <a:ln w="25400" cap="flat">
                <a:solidFill>
                  <a:srgbClr val="DFEBF7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83" name="TextBox 182"/>
            <p:cNvSpPr txBox="1"/>
            <p:nvPr/>
          </p:nvSpPr>
          <p:spPr>
            <a:xfrm>
              <a:off x="7842772" y="1506827"/>
              <a:ext cx="1021713" cy="261606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100" b="1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</a:t>
              </a:r>
              <a:r>
                <a:rPr lang="ru-RU" sz="1100" b="1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отребитель</a:t>
              </a:r>
              <a:endParaRPr lang="ru-RU" sz="1100" b="1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184" name="Скругленный прямоугольник 183"/>
            <p:cNvSpPr/>
            <p:nvPr/>
          </p:nvSpPr>
          <p:spPr>
            <a:xfrm>
              <a:off x="6611927" y="3379724"/>
              <a:ext cx="1192812" cy="57888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sz="140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</a:rPr>
                <a:t>Сбытовая компания</a:t>
              </a:r>
            </a:p>
          </p:txBody>
        </p:sp>
        <p:grpSp>
          <p:nvGrpSpPr>
            <p:cNvPr id="185" name="Группа 184"/>
            <p:cNvGrpSpPr/>
            <p:nvPr/>
          </p:nvGrpSpPr>
          <p:grpSpPr>
            <a:xfrm>
              <a:off x="8415810" y="2123682"/>
              <a:ext cx="279825" cy="295111"/>
              <a:chOff x="6237238" y="2794865"/>
              <a:chExt cx="764540" cy="764540"/>
            </a:xfrm>
          </p:grpSpPr>
          <p:sp>
            <p:nvSpPr>
              <p:cNvPr id="232" name="object 422"/>
              <p:cNvSpPr/>
              <p:nvPr/>
            </p:nvSpPr>
            <p:spPr>
              <a:xfrm>
                <a:off x="6237238" y="2794865"/>
                <a:ext cx="764540" cy="764540"/>
              </a:xfrm>
              <a:custGeom>
                <a:avLst/>
                <a:gdLst/>
                <a:ahLst/>
                <a:cxnLst/>
                <a:rect l="l" t="t" r="r" b="b"/>
                <a:pathLst>
                  <a:path w="764540" h="764540">
                    <a:moveTo>
                      <a:pt x="382187" y="0"/>
                    </a:moveTo>
                    <a:lnTo>
                      <a:pt x="320276" y="5011"/>
                    </a:lnTo>
                    <a:lnTo>
                      <a:pt x="261516" y="19516"/>
                    </a:lnTo>
                    <a:lnTo>
                      <a:pt x="206699" y="42723"/>
                    </a:lnTo>
                    <a:lnTo>
                      <a:pt x="156618" y="73837"/>
                    </a:lnTo>
                    <a:lnTo>
                      <a:pt x="112067" y="112067"/>
                    </a:lnTo>
                    <a:lnTo>
                      <a:pt x="73837" y="156618"/>
                    </a:lnTo>
                    <a:lnTo>
                      <a:pt x="42723" y="206699"/>
                    </a:lnTo>
                    <a:lnTo>
                      <a:pt x="19516" y="261516"/>
                    </a:lnTo>
                    <a:lnTo>
                      <a:pt x="5011" y="320276"/>
                    </a:lnTo>
                    <a:lnTo>
                      <a:pt x="0" y="382187"/>
                    </a:lnTo>
                    <a:lnTo>
                      <a:pt x="1269" y="413486"/>
                    </a:lnTo>
                    <a:lnTo>
                      <a:pt x="11126" y="473921"/>
                    </a:lnTo>
                    <a:lnTo>
                      <a:pt x="30081" y="530808"/>
                    </a:lnTo>
                    <a:lnTo>
                      <a:pt x="57341" y="583356"/>
                    </a:lnTo>
                    <a:lnTo>
                      <a:pt x="92112" y="630772"/>
                    </a:lnTo>
                    <a:lnTo>
                      <a:pt x="133602" y="672261"/>
                    </a:lnTo>
                    <a:lnTo>
                      <a:pt x="181017" y="707033"/>
                    </a:lnTo>
                    <a:lnTo>
                      <a:pt x="233565" y="734292"/>
                    </a:lnTo>
                    <a:lnTo>
                      <a:pt x="290453" y="753247"/>
                    </a:lnTo>
                    <a:lnTo>
                      <a:pt x="350887" y="763105"/>
                    </a:lnTo>
                    <a:lnTo>
                      <a:pt x="382187" y="764374"/>
                    </a:lnTo>
                    <a:lnTo>
                      <a:pt x="413486" y="763105"/>
                    </a:lnTo>
                    <a:lnTo>
                      <a:pt x="444097" y="759363"/>
                    </a:lnTo>
                    <a:lnTo>
                      <a:pt x="470722" y="753903"/>
                    </a:lnTo>
                    <a:lnTo>
                      <a:pt x="382187" y="753903"/>
                    </a:lnTo>
                    <a:lnTo>
                      <a:pt x="351744" y="752669"/>
                    </a:lnTo>
                    <a:lnTo>
                      <a:pt x="292965" y="743081"/>
                    </a:lnTo>
                    <a:lnTo>
                      <a:pt x="237635" y="724646"/>
                    </a:lnTo>
                    <a:lnTo>
                      <a:pt x="186527" y="698134"/>
                    </a:lnTo>
                    <a:lnTo>
                      <a:pt x="140411" y="664316"/>
                    </a:lnTo>
                    <a:lnTo>
                      <a:pt x="100058" y="623963"/>
                    </a:lnTo>
                    <a:lnTo>
                      <a:pt x="66240" y="577847"/>
                    </a:lnTo>
                    <a:lnTo>
                      <a:pt x="39728" y="526738"/>
                    </a:lnTo>
                    <a:lnTo>
                      <a:pt x="21292" y="471409"/>
                    </a:lnTo>
                    <a:lnTo>
                      <a:pt x="11705" y="412629"/>
                    </a:lnTo>
                    <a:lnTo>
                      <a:pt x="10470" y="382187"/>
                    </a:lnTo>
                    <a:lnTo>
                      <a:pt x="11705" y="351744"/>
                    </a:lnTo>
                    <a:lnTo>
                      <a:pt x="21292" y="292965"/>
                    </a:lnTo>
                    <a:lnTo>
                      <a:pt x="39728" y="237635"/>
                    </a:lnTo>
                    <a:lnTo>
                      <a:pt x="66240" y="186527"/>
                    </a:lnTo>
                    <a:lnTo>
                      <a:pt x="100058" y="140411"/>
                    </a:lnTo>
                    <a:lnTo>
                      <a:pt x="140411" y="100058"/>
                    </a:lnTo>
                    <a:lnTo>
                      <a:pt x="186527" y="66240"/>
                    </a:lnTo>
                    <a:lnTo>
                      <a:pt x="237635" y="39728"/>
                    </a:lnTo>
                    <a:lnTo>
                      <a:pt x="292965" y="21292"/>
                    </a:lnTo>
                    <a:lnTo>
                      <a:pt x="351744" y="11705"/>
                    </a:lnTo>
                    <a:lnTo>
                      <a:pt x="382187" y="10470"/>
                    </a:lnTo>
                    <a:lnTo>
                      <a:pt x="470722" y="10470"/>
                    </a:lnTo>
                    <a:lnTo>
                      <a:pt x="444097" y="5011"/>
                    </a:lnTo>
                    <a:lnTo>
                      <a:pt x="413486" y="1269"/>
                    </a:lnTo>
                    <a:lnTo>
                      <a:pt x="382187" y="0"/>
                    </a:lnTo>
                    <a:close/>
                  </a:path>
                  <a:path w="764540" h="764540">
                    <a:moveTo>
                      <a:pt x="470722" y="10470"/>
                    </a:moveTo>
                    <a:lnTo>
                      <a:pt x="382187" y="10470"/>
                    </a:lnTo>
                    <a:lnTo>
                      <a:pt x="412629" y="11705"/>
                    </a:lnTo>
                    <a:lnTo>
                      <a:pt x="442402" y="15344"/>
                    </a:lnTo>
                    <a:lnTo>
                      <a:pt x="499553" y="29452"/>
                    </a:lnTo>
                    <a:lnTo>
                      <a:pt x="552868" y="52022"/>
                    </a:lnTo>
                    <a:lnTo>
                      <a:pt x="601577" y="82284"/>
                    </a:lnTo>
                    <a:lnTo>
                      <a:pt x="644908" y="119466"/>
                    </a:lnTo>
                    <a:lnTo>
                      <a:pt x="682090" y="162797"/>
                    </a:lnTo>
                    <a:lnTo>
                      <a:pt x="712351" y="211505"/>
                    </a:lnTo>
                    <a:lnTo>
                      <a:pt x="734922" y="264821"/>
                    </a:lnTo>
                    <a:lnTo>
                      <a:pt x="749029" y="321972"/>
                    </a:lnTo>
                    <a:lnTo>
                      <a:pt x="753903" y="382187"/>
                    </a:lnTo>
                    <a:lnTo>
                      <a:pt x="752669" y="412629"/>
                    </a:lnTo>
                    <a:lnTo>
                      <a:pt x="743081" y="471409"/>
                    </a:lnTo>
                    <a:lnTo>
                      <a:pt x="724646" y="526738"/>
                    </a:lnTo>
                    <a:lnTo>
                      <a:pt x="698134" y="577847"/>
                    </a:lnTo>
                    <a:lnTo>
                      <a:pt x="664316" y="623963"/>
                    </a:lnTo>
                    <a:lnTo>
                      <a:pt x="623963" y="664316"/>
                    </a:lnTo>
                    <a:lnTo>
                      <a:pt x="577847" y="698134"/>
                    </a:lnTo>
                    <a:lnTo>
                      <a:pt x="526738" y="724646"/>
                    </a:lnTo>
                    <a:lnTo>
                      <a:pt x="471409" y="743081"/>
                    </a:lnTo>
                    <a:lnTo>
                      <a:pt x="412629" y="752669"/>
                    </a:lnTo>
                    <a:lnTo>
                      <a:pt x="382187" y="753903"/>
                    </a:lnTo>
                    <a:lnTo>
                      <a:pt x="470722" y="753903"/>
                    </a:lnTo>
                    <a:lnTo>
                      <a:pt x="530808" y="734292"/>
                    </a:lnTo>
                    <a:lnTo>
                      <a:pt x="583356" y="707033"/>
                    </a:lnTo>
                    <a:lnTo>
                      <a:pt x="630772" y="672261"/>
                    </a:lnTo>
                    <a:lnTo>
                      <a:pt x="672261" y="630772"/>
                    </a:lnTo>
                    <a:lnTo>
                      <a:pt x="707033" y="583356"/>
                    </a:lnTo>
                    <a:lnTo>
                      <a:pt x="734292" y="530808"/>
                    </a:lnTo>
                    <a:lnTo>
                      <a:pt x="753247" y="473921"/>
                    </a:lnTo>
                    <a:lnTo>
                      <a:pt x="763105" y="413486"/>
                    </a:lnTo>
                    <a:lnTo>
                      <a:pt x="764374" y="382187"/>
                    </a:lnTo>
                    <a:lnTo>
                      <a:pt x="763105" y="350887"/>
                    </a:lnTo>
                    <a:lnTo>
                      <a:pt x="753247" y="290453"/>
                    </a:lnTo>
                    <a:lnTo>
                      <a:pt x="734292" y="233565"/>
                    </a:lnTo>
                    <a:lnTo>
                      <a:pt x="707033" y="181017"/>
                    </a:lnTo>
                    <a:lnTo>
                      <a:pt x="672261" y="133602"/>
                    </a:lnTo>
                    <a:lnTo>
                      <a:pt x="630772" y="92112"/>
                    </a:lnTo>
                    <a:lnTo>
                      <a:pt x="583356" y="57341"/>
                    </a:lnTo>
                    <a:lnTo>
                      <a:pt x="530808" y="30081"/>
                    </a:lnTo>
                    <a:lnTo>
                      <a:pt x="473921" y="11126"/>
                    </a:lnTo>
                    <a:lnTo>
                      <a:pt x="470722" y="1047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3" name="object 423"/>
              <p:cNvSpPr/>
              <p:nvPr/>
            </p:nvSpPr>
            <p:spPr>
              <a:xfrm>
                <a:off x="6352564" y="2910188"/>
                <a:ext cx="534035" cy="534035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534034">
                    <a:moveTo>
                      <a:pt x="329162" y="301383"/>
                    </a:moveTo>
                    <a:lnTo>
                      <a:pt x="204548" y="301383"/>
                    </a:lnTo>
                    <a:lnTo>
                      <a:pt x="204548" y="332586"/>
                    </a:lnTo>
                    <a:lnTo>
                      <a:pt x="251290" y="392940"/>
                    </a:lnTo>
                    <a:lnTo>
                      <a:pt x="251301" y="533732"/>
                    </a:lnTo>
                    <a:lnTo>
                      <a:pt x="266860" y="533732"/>
                    </a:lnTo>
                    <a:lnTo>
                      <a:pt x="288717" y="532846"/>
                    </a:lnTo>
                    <a:lnTo>
                      <a:pt x="330917" y="525963"/>
                    </a:lnTo>
                    <a:lnTo>
                      <a:pt x="370640" y="512727"/>
                    </a:lnTo>
                    <a:lnTo>
                      <a:pt x="392582" y="502089"/>
                    </a:lnTo>
                    <a:lnTo>
                      <a:pt x="282420" y="502089"/>
                    </a:lnTo>
                    <a:lnTo>
                      <a:pt x="282420" y="392940"/>
                    </a:lnTo>
                    <a:lnTo>
                      <a:pt x="329162" y="332586"/>
                    </a:lnTo>
                    <a:lnTo>
                      <a:pt x="329162" y="301383"/>
                    </a:lnTo>
                    <a:close/>
                  </a:path>
                  <a:path w="534034" h="534034">
                    <a:moveTo>
                      <a:pt x="391681" y="31129"/>
                    </a:moveTo>
                    <a:lnTo>
                      <a:pt x="266860" y="31129"/>
                    </a:lnTo>
                    <a:lnTo>
                      <a:pt x="286166" y="31912"/>
                    </a:lnTo>
                    <a:lnTo>
                      <a:pt x="305048" y="34220"/>
                    </a:lnTo>
                    <a:lnTo>
                      <a:pt x="358533" y="49683"/>
                    </a:lnTo>
                    <a:lnTo>
                      <a:pt x="405995" y="76671"/>
                    </a:lnTo>
                    <a:lnTo>
                      <a:pt x="445784" y="113533"/>
                    </a:lnTo>
                    <a:lnTo>
                      <a:pt x="476249" y="158619"/>
                    </a:lnTo>
                    <a:lnTo>
                      <a:pt x="495739" y="210278"/>
                    </a:lnTo>
                    <a:lnTo>
                      <a:pt x="502602" y="266860"/>
                    </a:lnTo>
                    <a:lnTo>
                      <a:pt x="501880" y="285398"/>
                    </a:lnTo>
                    <a:lnTo>
                      <a:pt x="491488" y="338461"/>
                    </a:lnTo>
                    <a:lnTo>
                      <a:pt x="469890" y="386565"/>
                    </a:lnTo>
                    <a:lnTo>
                      <a:pt x="438546" y="428248"/>
                    </a:lnTo>
                    <a:lnTo>
                      <a:pt x="398916" y="462053"/>
                    </a:lnTo>
                    <a:lnTo>
                      <a:pt x="352459" y="486518"/>
                    </a:lnTo>
                    <a:lnTo>
                      <a:pt x="300635" y="500185"/>
                    </a:lnTo>
                    <a:lnTo>
                      <a:pt x="282420" y="502089"/>
                    </a:lnTo>
                    <a:lnTo>
                      <a:pt x="392582" y="502089"/>
                    </a:lnTo>
                    <a:lnTo>
                      <a:pt x="440439" y="469414"/>
                    </a:lnTo>
                    <a:lnTo>
                      <a:pt x="469408" y="440443"/>
                    </a:lnTo>
                    <a:lnTo>
                      <a:pt x="493686" y="407334"/>
                    </a:lnTo>
                    <a:lnTo>
                      <a:pt x="512719" y="370641"/>
                    </a:lnTo>
                    <a:lnTo>
                      <a:pt x="525953" y="330918"/>
                    </a:lnTo>
                    <a:lnTo>
                      <a:pt x="532835" y="288717"/>
                    </a:lnTo>
                    <a:lnTo>
                      <a:pt x="533721" y="266860"/>
                    </a:lnTo>
                    <a:lnTo>
                      <a:pt x="532835" y="245006"/>
                    </a:lnTo>
                    <a:lnTo>
                      <a:pt x="525953" y="202807"/>
                    </a:lnTo>
                    <a:lnTo>
                      <a:pt x="512719" y="163086"/>
                    </a:lnTo>
                    <a:lnTo>
                      <a:pt x="493686" y="126394"/>
                    </a:lnTo>
                    <a:lnTo>
                      <a:pt x="469408" y="93287"/>
                    </a:lnTo>
                    <a:lnTo>
                      <a:pt x="440439" y="64317"/>
                    </a:lnTo>
                    <a:lnTo>
                      <a:pt x="407331" y="40038"/>
                    </a:lnTo>
                    <a:lnTo>
                      <a:pt x="391681" y="31129"/>
                    </a:lnTo>
                    <a:close/>
                  </a:path>
                  <a:path w="534034" h="534034">
                    <a:moveTo>
                      <a:pt x="360292" y="270190"/>
                    </a:moveTo>
                    <a:lnTo>
                      <a:pt x="173429" y="270190"/>
                    </a:lnTo>
                    <a:lnTo>
                      <a:pt x="173429" y="301383"/>
                    </a:lnTo>
                    <a:lnTo>
                      <a:pt x="360292" y="301383"/>
                    </a:lnTo>
                    <a:lnTo>
                      <a:pt x="360292" y="270190"/>
                    </a:lnTo>
                    <a:close/>
                  </a:path>
                  <a:path w="534034" h="534034">
                    <a:moveTo>
                      <a:pt x="235710" y="176591"/>
                    </a:moveTo>
                    <a:lnTo>
                      <a:pt x="204548" y="176591"/>
                    </a:lnTo>
                    <a:lnTo>
                      <a:pt x="204548" y="270190"/>
                    </a:lnTo>
                    <a:lnTo>
                      <a:pt x="235710" y="270190"/>
                    </a:lnTo>
                    <a:lnTo>
                      <a:pt x="235710" y="176591"/>
                    </a:lnTo>
                    <a:close/>
                  </a:path>
                  <a:path w="534034" h="534034">
                    <a:moveTo>
                      <a:pt x="329162" y="176591"/>
                    </a:moveTo>
                    <a:lnTo>
                      <a:pt x="298011" y="176591"/>
                    </a:lnTo>
                    <a:lnTo>
                      <a:pt x="298011" y="270190"/>
                    </a:lnTo>
                    <a:lnTo>
                      <a:pt x="329162" y="270190"/>
                    </a:lnTo>
                    <a:lnTo>
                      <a:pt x="329162" y="176591"/>
                    </a:lnTo>
                    <a:close/>
                  </a:path>
                  <a:path w="534034" h="534034">
                    <a:moveTo>
                      <a:pt x="266860" y="0"/>
                    </a:moveTo>
                    <a:lnTo>
                      <a:pt x="223629" y="3499"/>
                    </a:lnTo>
                    <a:lnTo>
                      <a:pt x="182598" y="13627"/>
                    </a:lnTo>
                    <a:lnTo>
                      <a:pt x="144322" y="29831"/>
                    </a:lnTo>
                    <a:lnTo>
                      <a:pt x="109353" y="51556"/>
                    </a:lnTo>
                    <a:lnTo>
                      <a:pt x="78246" y="78250"/>
                    </a:lnTo>
                    <a:lnTo>
                      <a:pt x="51553" y="109358"/>
                    </a:lnTo>
                    <a:lnTo>
                      <a:pt x="29829" y="144327"/>
                    </a:lnTo>
                    <a:lnTo>
                      <a:pt x="13626" y="182602"/>
                    </a:lnTo>
                    <a:lnTo>
                      <a:pt x="3498" y="223632"/>
                    </a:lnTo>
                    <a:lnTo>
                      <a:pt x="0" y="266860"/>
                    </a:lnTo>
                    <a:lnTo>
                      <a:pt x="31119" y="266860"/>
                    </a:lnTo>
                    <a:lnTo>
                      <a:pt x="31902" y="247555"/>
                    </a:lnTo>
                    <a:lnTo>
                      <a:pt x="34210" y="228674"/>
                    </a:lnTo>
                    <a:lnTo>
                      <a:pt x="49674" y="175190"/>
                    </a:lnTo>
                    <a:lnTo>
                      <a:pt x="76664" y="127729"/>
                    </a:lnTo>
                    <a:lnTo>
                      <a:pt x="113529" y="87943"/>
                    </a:lnTo>
                    <a:lnTo>
                      <a:pt x="158617" y="57480"/>
                    </a:lnTo>
                    <a:lnTo>
                      <a:pt x="210278" y="37992"/>
                    </a:lnTo>
                    <a:lnTo>
                      <a:pt x="266860" y="31129"/>
                    </a:lnTo>
                    <a:lnTo>
                      <a:pt x="391681" y="31129"/>
                    </a:lnTo>
                    <a:lnTo>
                      <a:pt x="389399" y="29831"/>
                    </a:lnTo>
                    <a:lnTo>
                      <a:pt x="351123" y="13627"/>
                    </a:lnTo>
                    <a:lnTo>
                      <a:pt x="310092" y="3499"/>
                    </a:lnTo>
                    <a:lnTo>
                      <a:pt x="288717" y="886"/>
                    </a:lnTo>
                    <a:lnTo>
                      <a:pt x="266860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6" name="Группа 185"/>
            <p:cNvGrpSpPr/>
            <p:nvPr/>
          </p:nvGrpSpPr>
          <p:grpSpPr>
            <a:xfrm>
              <a:off x="5746212" y="2290941"/>
              <a:ext cx="279825" cy="295111"/>
              <a:chOff x="6426006" y="8801985"/>
              <a:chExt cx="648335" cy="648335"/>
            </a:xfrm>
          </p:grpSpPr>
          <p:sp>
            <p:nvSpPr>
              <p:cNvPr id="229" name="object 4"/>
              <p:cNvSpPr/>
              <p:nvPr/>
            </p:nvSpPr>
            <p:spPr>
              <a:xfrm>
                <a:off x="6426006" y="8801985"/>
                <a:ext cx="648335" cy="648335"/>
              </a:xfrm>
              <a:custGeom>
                <a:avLst/>
                <a:gdLst/>
                <a:ahLst/>
                <a:cxnLst/>
                <a:rect l="l" t="t" r="r" b="b"/>
                <a:pathLst>
                  <a:path w="648334" h="648334">
                    <a:moveTo>
                      <a:pt x="323989" y="0"/>
                    </a:moveTo>
                    <a:lnTo>
                      <a:pt x="271434" y="4240"/>
                    </a:lnTo>
                    <a:lnTo>
                      <a:pt x="221580" y="16517"/>
                    </a:lnTo>
                    <a:lnTo>
                      <a:pt x="175094" y="36164"/>
                    </a:lnTo>
                    <a:lnTo>
                      <a:pt x="132641" y="62513"/>
                    </a:lnTo>
                    <a:lnTo>
                      <a:pt x="94891" y="94897"/>
                    </a:lnTo>
                    <a:lnTo>
                      <a:pt x="62508" y="132650"/>
                    </a:lnTo>
                    <a:lnTo>
                      <a:pt x="36161" y="175104"/>
                    </a:lnTo>
                    <a:lnTo>
                      <a:pt x="16516" y="221592"/>
                    </a:lnTo>
                    <a:lnTo>
                      <a:pt x="4240" y="271447"/>
                    </a:lnTo>
                    <a:lnTo>
                      <a:pt x="0" y="324002"/>
                    </a:lnTo>
                    <a:lnTo>
                      <a:pt x="1073" y="350575"/>
                    </a:lnTo>
                    <a:lnTo>
                      <a:pt x="9415" y="401864"/>
                    </a:lnTo>
                    <a:lnTo>
                      <a:pt x="25459" y="450119"/>
                    </a:lnTo>
                    <a:lnTo>
                      <a:pt x="48539" y="494673"/>
                    </a:lnTo>
                    <a:lnTo>
                      <a:pt x="77987" y="534860"/>
                    </a:lnTo>
                    <a:lnTo>
                      <a:pt x="113137" y="570012"/>
                    </a:lnTo>
                    <a:lnTo>
                      <a:pt x="153322" y="599462"/>
                    </a:lnTo>
                    <a:lnTo>
                      <a:pt x="197874" y="622543"/>
                    </a:lnTo>
                    <a:lnTo>
                      <a:pt x="246128" y="638588"/>
                    </a:lnTo>
                    <a:lnTo>
                      <a:pt x="297416" y="646930"/>
                    </a:lnTo>
                    <a:lnTo>
                      <a:pt x="323989" y="648004"/>
                    </a:lnTo>
                    <a:lnTo>
                      <a:pt x="350563" y="646930"/>
                    </a:lnTo>
                    <a:lnTo>
                      <a:pt x="401851" y="638588"/>
                    </a:lnTo>
                    <a:lnTo>
                      <a:pt x="450106" y="622543"/>
                    </a:lnTo>
                    <a:lnTo>
                      <a:pt x="494660" y="599462"/>
                    </a:lnTo>
                    <a:lnTo>
                      <a:pt x="534847" y="570012"/>
                    </a:lnTo>
                    <a:lnTo>
                      <a:pt x="569999" y="534860"/>
                    </a:lnTo>
                    <a:lnTo>
                      <a:pt x="599449" y="494673"/>
                    </a:lnTo>
                    <a:lnTo>
                      <a:pt x="622530" y="450119"/>
                    </a:lnTo>
                    <a:lnTo>
                      <a:pt x="638575" y="401864"/>
                    </a:lnTo>
                    <a:lnTo>
                      <a:pt x="646918" y="350575"/>
                    </a:lnTo>
                    <a:lnTo>
                      <a:pt x="647992" y="324002"/>
                    </a:lnTo>
                    <a:lnTo>
                      <a:pt x="646918" y="297428"/>
                    </a:lnTo>
                    <a:lnTo>
                      <a:pt x="638575" y="246140"/>
                    </a:lnTo>
                    <a:lnTo>
                      <a:pt x="622530" y="197885"/>
                    </a:lnTo>
                    <a:lnTo>
                      <a:pt x="599449" y="153331"/>
                    </a:lnTo>
                    <a:lnTo>
                      <a:pt x="569999" y="113144"/>
                    </a:lnTo>
                    <a:lnTo>
                      <a:pt x="534847" y="77992"/>
                    </a:lnTo>
                    <a:lnTo>
                      <a:pt x="494660" y="48542"/>
                    </a:lnTo>
                    <a:lnTo>
                      <a:pt x="450106" y="25461"/>
                    </a:lnTo>
                    <a:lnTo>
                      <a:pt x="401851" y="9416"/>
                    </a:lnTo>
                    <a:lnTo>
                      <a:pt x="350563" y="1074"/>
                    </a:lnTo>
                    <a:lnTo>
                      <a:pt x="323989" y="0"/>
                    </a:lnTo>
                    <a:close/>
                  </a:path>
                </a:pathLst>
              </a:custGeom>
              <a:solidFill>
                <a:srgbClr val="4F90C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0" name="object 5"/>
              <p:cNvSpPr/>
              <p:nvPr/>
            </p:nvSpPr>
            <p:spPr>
              <a:xfrm>
                <a:off x="6587997" y="8963939"/>
                <a:ext cx="324485" cy="324485"/>
              </a:xfrm>
              <a:custGeom>
                <a:avLst/>
                <a:gdLst/>
                <a:ahLst/>
                <a:cxnLst/>
                <a:rect l="l" t="t" r="r" b="b"/>
                <a:pathLst>
                  <a:path w="324484" h="324484">
                    <a:moveTo>
                      <a:pt x="324002" y="324002"/>
                    </a:moveTo>
                    <a:lnTo>
                      <a:pt x="0" y="324002"/>
                    </a:lnTo>
                    <a:lnTo>
                      <a:pt x="0" y="0"/>
                    </a:lnTo>
                    <a:lnTo>
                      <a:pt x="324002" y="0"/>
                    </a:lnTo>
                    <a:lnTo>
                      <a:pt x="324002" y="32400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1" name="object 6"/>
              <p:cNvSpPr/>
              <p:nvPr/>
            </p:nvSpPr>
            <p:spPr>
              <a:xfrm>
                <a:off x="6668966" y="8990893"/>
                <a:ext cx="162560" cy="270510"/>
              </a:xfrm>
              <a:custGeom>
                <a:avLst/>
                <a:gdLst/>
                <a:ahLst/>
                <a:cxnLst/>
                <a:rect l="l" t="t" r="r" b="b"/>
                <a:pathLst>
                  <a:path w="162559" h="270509">
                    <a:moveTo>
                      <a:pt x="108051" y="0"/>
                    </a:moveTo>
                    <a:lnTo>
                      <a:pt x="0" y="162051"/>
                    </a:lnTo>
                    <a:lnTo>
                      <a:pt x="72034" y="162051"/>
                    </a:lnTo>
                    <a:lnTo>
                      <a:pt x="54025" y="270090"/>
                    </a:lnTo>
                    <a:lnTo>
                      <a:pt x="162064" y="108038"/>
                    </a:lnTo>
                    <a:lnTo>
                      <a:pt x="90042" y="108038"/>
                    </a:lnTo>
                    <a:lnTo>
                      <a:pt x="108051" y="0"/>
                    </a:lnTo>
                    <a:close/>
                  </a:path>
                </a:pathLst>
              </a:custGeom>
              <a:solidFill>
                <a:srgbClr val="4F90C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7" name="Группа 186"/>
            <p:cNvGrpSpPr/>
            <p:nvPr/>
          </p:nvGrpSpPr>
          <p:grpSpPr>
            <a:xfrm>
              <a:off x="8004884" y="2120227"/>
              <a:ext cx="279825" cy="295111"/>
              <a:chOff x="5097016" y="908720"/>
              <a:chExt cx="754380" cy="754380"/>
            </a:xfrm>
          </p:grpSpPr>
          <p:sp>
            <p:nvSpPr>
              <p:cNvPr id="218" name="object 398"/>
              <p:cNvSpPr/>
              <p:nvPr/>
            </p:nvSpPr>
            <p:spPr>
              <a:xfrm>
                <a:off x="5097016" y="908720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79" h="754379">
                    <a:moveTo>
                      <a:pt x="369658" y="0"/>
                    </a:moveTo>
                    <a:lnTo>
                      <a:pt x="310794" y="5779"/>
                    </a:lnTo>
                    <a:lnTo>
                      <a:pt x="252352" y="21179"/>
                    </a:lnTo>
                    <a:lnTo>
                      <a:pt x="195880" y="46322"/>
                    </a:lnTo>
                    <a:lnTo>
                      <a:pt x="145329" y="79451"/>
                    </a:lnTo>
                    <a:lnTo>
                      <a:pt x="101644" y="119330"/>
                    </a:lnTo>
                    <a:lnTo>
                      <a:pt x="65221" y="164934"/>
                    </a:lnTo>
                    <a:lnTo>
                      <a:pt x="36451" y="215240"/>
                    </a:lnTo>
                    <a:lnTo>
                      <a:pt x="15729" y="269222"/>
                    </a:lnTo>
                    <a:lnTo>
                      <a:pt x="3447" y="325857"/>
                    </a:lnTo>
                    <a:lnTo>
                      <a:pt x="0" y="384120"/>
                    </a:lnTo>
                    <a:lnTo>
                      <a:pt x="1711" y="413541"/>
                    </a:lnTo>
                    <a:lnTo>
                      <a:pt x="12252" y="472325"/>
                    </a:lnTo>
                    <a:lnTo>
                      <a:pt x="32609" y="530175"/>
                    </a:lnTo>
                    <a:lnTo>
                      <a:pt x="61979" y="584010"/>
                    </a:lnTo>
                    <a:lnTo>
                      <a:pt x="98610" y="631175"/>
                    </a:lnTo>
                    <a:lnTo>
                      <a:pt x="141479" y="671276"/>
                    </a:lnTo>
                    <a:lnTo>
                      <a:pt x="189561" y="703921"/>
                    </a:lnTo>
                    <a:lnTo>
                      <a:pt x="241832" y="728715"/>
                    </a:lnTo>
                    <a:lnTo>
                      <a:pt x="297268" y="745265"/>
                    </a:lnTo>
                    <a:lnTo>
                      <a:pt x="354844" y="753179"/>
                    </a:lnTo>
                    <a:lnTo>
                      <a:pt x="384115" y="753774"/>
                    </a:lnTo>
                    <a:lnTo>
                      <a:pt x="413537" y="752062"/>
                    </a:lnTo>
                    <a:lnTo>
                      <a:pt x="472322" y="741522"/>
                    </a:lnTo>
                    <a:lnTo>
                      <a:pt x="530175" y="721164"/>
                    </a:lnTo>
                    <a:lnTo>
                      <a:pt x="584010" y="691795"/>
                    </a:lnTo>
                    <a:lnTo>
                      <a:pt x="631175" y="655163"/>
                    </a:lnTo>
                    <a:lnTo>
                      <a:pt x="671276" y="612295"/>
                    </a:lnTo>
                    <a:lnTo>
                      <a:pt x="703921" y="564213"/>
                    </a:lnTo>
                    <a:lnTo>
                      <a:pt x="728715" y="511943"/>
                    </a:lnTo>
                    <a:lnTo>
                      <a:pt x="745265" y="456508"/>
                    </a:lnTo>
                    <a:lnTo>
                      <a:pt x="753179" y="398932"/>
                    </a:lnTo>
                    <a:lnTo>
                      <a:pt x="753774" y="369662"/>
                    </a:lnTo>
                    <a:lnTo>
                      <a:pt x="752062" y="340241"/>
                    </a:lnTo>
                    <a:lnTo>
                      <a:pt x="741522" y="281459"/>
                    </a:lnTo>
                    <a:lnTo>
                      <a:pt x="721164" y="223609"/>
                    </a:lnTo>
                    <a:lnTo>
                      <a:pt x="691794" y="169771"/>
                    </a:lnTo>
                    <a:lnTo>
                      <a:pt x="655162" y="122603"/>
                    </a:lnTo>
                    <a:lnTo>
                      <a:pt x="612293" y="82500"/>
                    </a:lnTo>
                    <a:lnTo>
                      <a:pt x="564210" y="49855"/>
                    </a:lnTo>
                    <a:lnTo>
                      <a:pt x="511939" y="25060"/>
                    </a:lnTo>
                    <a:lnTo>
                      <a:pt x="456503" y="8508"/>
                    </a:lnTo>
                    <a:lnTo>
                      <a:pt x="398928" y="595"/>
                    </a:lnTo>
                    <a:lnTo>
                      <a:pt x="369658" y="0"/>
                    </a:lnTo>
                    <a:close/>
                  </a:path>
                </a:pathLst>
              </a:custGeom>
              <a:solidFill>
                <a:srgbClr val="4F81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9" name="object 399"/>
              <p:cNvSpPr/>
              <p:nvPr/>
            </p:nvSpPr>
            <p:spPr>
              <a:xfrm>
                <a:off x="5351501" y="1121976"/>
                <a:ext cx="253365" cy="306705"/>
              </a:xfrm>
              <a:custGeom>
                <a:avLst/>
                <a:gdLst/>
                <a:ahLst/>
                <a:cxnLst/>
                <a:rect l="l" t="t" r="r" b="b"/>
                <a:pathLst>
                  <a:path w="253364" h="306704">
                    <a:moveTo>
                      <a:pt x="122063" y="0"/>
                    </a:moveTo>
                    <a:lnTo>
                      <a:pt x="75072" y="10591"/>
                    </a:lnTo>
                    <a:lnTo>
                      <a:pt x="39621" y="33499"/>
                    </a:lnTo>
                    <a:lnTo>
                      <a:pt x="15307" y="62968"/>
                    </a:lnTo>
                    <a:lnTo>
                      <a:pt x="1767" y="99099"/>
                    </a:lnTo>
                    <a:lnTo>
                      <a:pt x="0" y="129887"/>
                    </a:lnTo>
                    <a:lnTo>
                      <a:pt x="786" y="141797"/>
                    </a:lnTo>
                    <a:lnTo>
                      <a:pt x="15145" y="186726"/>
                    </a:lnTo>
                    <a:lnTo>
                      <a:pt x="47402" y="225777"/>
                    </a:lnTo>
                    <a:lnTo>
                      <a:pt x="54191" y="236023"/>
                    </a:lnTo>
                    <a:lnTo>
                      <a:pt x="59350" y="248582"/>
                    </a:lnTo>
                    <a:lnTo>
                      <a:pt x="62709" y="261016"/>
                    </a:lnTo>
                    <a:lnTo>
                      <a:pt x="64585" y="273390"/>
                    </a:lnTo>
                    <a:lnTo>
                      <a:pt x="65293" y="285764"/>
                    </a:lnTo>
                    <a:lnTo>
                      <a:pt x="69310" y="300495"/>
                    </a:lnTo>
                    <a:lnTo>
                      <a:pt x="80317" y="306128"/>
                    </a:lnTo>
                    <a:lnTo>
                      <a:pt x="93340" y="305972"/>
                    </a:lnTo>
                    <a:lnTo>
                      <a:pt x="180670" y="305972"/>
                    </a:lnTo>
                    <a:lnTo>
                      <a:pt x="186345" y="300183"/>
                    </a:lnTo>
                    <a:lnTo>
                      <a:pt x="186418" y="290592"/>
                    </a:lnTo>
                    <a:lnTo>
                      <a:pt x="186918" y="277830"/>
                    </a:lnTo>
                    <a:lnTo>
                      <a:pt x="186967" y="277409"/>
                    </a:lnTo>
                    <a:lnTo>
                      <a:pt x="140388" y="277409"/>
                    </a:lnTo>
                    <a:lnTo>
                      <a:pt x="93793" y="277377"/>
                    </a:lnTo>
                    <a:lnTo>
                      <a:pt x="92782" y="270364"/>
                    </a:lnTo>
                    <a:lnTo>
                      <a:pt x="92044" y="263744"/>
                    </a:lnTo>
                    <a:lnTo>
                      <a:pt x="90798" y="256970"/>
                    </a:lnTo>
                    <a:lnTo>
                      <a:pt x="78364" y="220621"/>
                    </a:lnTo>
                    <a:lnTo>
                      <a:pt x="52092" y="189912"/>
                    </a:lnTo>
                    <a:lnTo>
                      <a:pt x="44104" y="178721"/>
                    </a:lnTo>
                    <a:lnTo>
                      <a:pt x="27482" y="133216"/>
                    </a:lnTo>
                    <a:lnTo>
                      <a:pt x="27224" y="121581"/>
                    </a:lnTo>
                    <a:lnTo>
                      <a:pt x="28550" y="109811"/>
                    </a:lnTo>
                    <a:lnTo>
                      <a:pt x="45351" y="70932"/>
                    </a:lnTo>
                    <a:lnTo>
                      <a:pt x="82875" y="38116"/>
                    </a:lnTo>
                    <a:lnTo>
                      <a:pt x="122046" y="29609"/>
                    </a:lnTo>
                    <a:lnTo>
                      <a:pt x="206514" y="29609"/>
                    </a:lnTo>
                    <a:lnTo>
                      <a:pt x="199834" y="24263"/>
                    </a:lnTo>
                    <a:lnTo>
                      <a:pt x="157119" y="4022"/>
                    </a:lnTo>
                    <a:lnTo>
                      <a:pt x="133889" y="236"/>
                    </a:lnTo>
                    <a:lnTo>
                      <a:pt x="122063" y="0"/>
                    </a:lnTo>
                    <a:close/>
                  </a:path>
                  <a:path w="253364" h="306704">
                    <a:moveTo>
                      <a:pt x="180670" y="305972"/>
                    </a:moveTo>
                    <a:lnTo>
                      <a:pt x="93340" y="305972"/>
                    </a:lnTo>
                    <a:lnTo>
                      <a:pt x="180638" y="306005"/>
                    </a:lnTo>
                    <a:close/>
                  </a:path>
                  <a:path w="253364" h="306704">
                    <a:moveTo>
                      <a:pt x="206514" y="29609"/>
                    </a:moveTo>
                    <a:lnTo>
                      <a:pt x="122046" y="29609"/>
                    </a:lnTo>
                    <a:lnTo>
                      <a:pt x="135118" y="29909"/>
                    </a:lnTo>
                    <a:lnTo>
                      <a:pt x="147597" y="31666"/>
                    </a:lnTo>
                    <a:lnTo>
                      <a:pt x="190398" y="52137"/>
                    </a:lnTo>
                    <a:lnTo>
                      <a:pt x="218281" y="93439"/>
                    </a:lnTo>
                    <a:lnTo>
                      <a:pt x="223864" y="129887"/>
                    </a:lnTo>
                    <a:lnTo>
                      <a:pt x="222697" y="141797"/>
                    </a:lnTo>
                    <a:lnTo>
                      <a:pt x="203729" y="185168"/>
                    </a:lnTo>
                    <a:lnTo>
                      <a:pt x="194313" y="195254"/>
                    </a:lnTo>
                    <a:lnTo>
                      <a:pt x="189748" y="199537"/>
                    </a:lnTo>
                    <a:lnTo>
                      <a:pt x="168393" y="231262"/>
                    </a:lnTo>
                    <a:lnTo>
                      <a:pt x="158839" y="270364"/>
                    </a:lnTo>
                    <a:lnTo>
                      <a:pt x="140388" y="277409"/>
                    </a:lnTo>
                    <a:lnTo>
                      <a:pt x="186967" y="277409"/>
                    </a:lnTo>
                    <a:lnTo>
                      <a:pt x="188406" y="265206"/>
                    </a:lnTo>
                    <a:lnTo>
                      <a:pt x="191157" y="252775"/>
                    </a:lnTo>
                    <a:lnTo>
                      <a:pt x="196103" y="239387"/>
                    </a:lnTo>
                    <a:lnTo>
                      <a:pt x="202087" y="228568"/>
                    </a:lnTo>
                    <a:lnTo>
                      <a:pt x="220102" y="210166"/>
                    </a:lnTo>
                    <a:lnTo>
                      <a:pt x="220438" y="209767"/>
                    </a:lnTo>
                    <a:lnTo>
                      <a:pt x="241319" y="177779"/>
                    </a:lnTo>
                    <a:lnTo>
                      <a:pt x="253149" y="133216"/>
                    </a:lnTo>
                    <a:lnTo>
                      <a:pt x="253237" y="120465"/>
                    </a:lnTo>
                    <a:lnTo>
                      <a:pt x="251994" y="108424"/>
                    </a:lnTo>
                    <a:lnTo>
                      <a:pt x="240131" y="71590"/>
                    </a:lnTo>
                    <a:lnTo>
                      <a:pt x="218140" y="40383"/>
                    </a:lnTo>
                    <a:lnTo>
                      <a:pt x="209303" y="31841"/>
                    </a:lnTo>
                    <a:lnTo>
                      <a:pt x="206514" y="29609"/>
                    </a:lnTo>
                    <a:close/>
                  </a:path>
                  <a:path w="253364" h="306704">
                    <a:moveTo>
                      <a:pt x="182712" y="135434"/>
                    </a:moveTo>
                    <a:lnTo>
                      <a:pt x="69218" y="135434"/>
                    </a:lnTo>
                    <a:lnTo>
                      <a:pt x="69218" y="163590"/>
                    </a:lnTo>
                    <a:lnTo>
                      <a:pt x="111436" y="163590"/>
                    </a:lnTo>
                    <a:lnTo>
                      <a:pt x="111436" y="277377"/>
                    </a:lnTo>
                    <a:lnTo>
                      <a:pt x="140388" y="277377"/>
                    </a:lnTo>
                    <a:lnTo>
                      <a:pt x="140388" y="163768"/>
                    </a:lnTo>
                    <a:lnTo>
                      <a:pt x="182712" y="163768"/>
                    </a:lnTo>
                    <a:lnTo>
                      <a:pt x="182712" y="135434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0" name="object 400"/>
              <p:cNvSpPr/>
              <p:nvPr/>
            </p:nvSpPr>
            <p:spPr>
              <a:xfrm>
                <a:off x="5427848" y="1456475"/>
                <a:ext cx="996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99695">
                    <a:moveTo>
                      <a:pt x="0" y="0"/>
                    </a:moveTo>
                    <a:lnTo>
                      <a:pt x="99201" y="0"/>
                    </a:lnTo>
                  </a:path>
                </a:pathLst>
              </a:custGeom>
              <a:ln w="29352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1" name="object 401"/>
              <p:cNvSpPr/>
              <p:nvPr/>
            </p:nvSpPr>
            <p:spPr>
              <a:xfrm>
                <a:off x="5441952" y="1499191"/>
                <a:ext cx="71120" cy="0"/>
              </a:xfrm>
              <a:custGeom>
                <a:avLst/>
                <a:gdLst/>
                <a:ahLst/>
                <a:cxnLst/>
                <a:rect l="l" t="t" r="r" b="b"/>
                <a:pathLst>
                  <a:path w="71120">
                    <a:moveTo>
                      <a:pt x="0" y="0"/>
                    </a:moveTo>
                    <a:lnTo>
                      <a:pt x="70940" y="0"/>
                    </a:lnTo>
                  </a:path>
                </a:pathLst>
              </a:custGeom>
              <a:ln w="29258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2" name="object 402"/>
              <p:cNvSpPr/>
              <p:nvPr/>
            </p:nvSpPr>
            <p:spPr>
              <a:xfrm>
                <a:off x="5334159" y="1111592"/>
                <a:ext cx="508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38100">
                    <a:moveTo>
                      <a:pt x="23573" y="0"/>
                    </a:moveTo>
                    <a:lnTo>
                      <a:pt x="9422" y="1952"/>
                    </a:lnTo>
                    <a:lnTo>
                      <a:pt x="0" y="8605"/>
                    </a:lnTo>
                    <a:lnTo>
                      <a:pt x="7365" y="19096"/>
                    </a:lnTo>
                    <a:lnTo>
                      <a:pt x="15561" y="28842"/>
                    </a:lnTo>
                    <a:lnTo>
                      <a:pt x="24272" y="38079"/>
                    </a:lnTo>
                    <a:lnTo>
                      <a:pt x="38440" y="36269"/>
                    </a:lnTo>
                    <a:lnTo>
                      <a:pt x="47835" y="29671"/>
                    </a:lnTo>
                    <a:lnTo>
                      <a:pt x="50556" y="26982"/>
                    </a:lnTo>
                    <a:lnTo>
                      <a:pt x="2357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3" name="object 403"/>
              <p:cNvSpPr/>
              <p:nvPr/>
            </p:nvSpPr>
            <p:spPr>
              <a:xfrm>
                <a:off x="5459763" y="1058037"/>
                <a:ext cx="28575" cy="4953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9529">
                    <a:moveTo>
                      <a:pt x="0" y="24679"/>
                    </a:moveTo>
                    <a:lnTo>
                      <a:pt x="28145" y="24679"/>
                    </a:lnTo>
                  </a:path>
                </a:pathLst>
              </a:custGeom>
              <a:ln w="50629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4" name="object 404"/>
              <p:cNvSpPr/>
              <p:nvPr/>
            </p:nvSpPr>
            <p:spPr>
              <a:xfrm>
                <a:off x="5285475" y="1232346"/>
                <a:ext cx="4953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28575">
                    <a:moveTo>
                      <a:pt x="0" y="14067"/>
                    </a:moveTo>
                    <a:lnTo>
                      <a:pt x="49328" y="14067"/>
                    </a:lnTo>
                  </a:path>
                </a:pathLst>
              </a:custGeom>
              <a:ln w="2940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5" name="object 405"/>
              <p:cNvSpPr/>
              <p:nvPr/>
            </p:nvSpPr>
            <p:spPr>
              <a:xfrm>
                <a:off x="5331410" y="1338398"/>
                <a:ext cx="46355" cy="50165"/>
              </a:xfrm>
              <a:custGeom>
                <a:avLst/>
                <a:gdLst/>
                <a:ahLst/>
                <a:cxnLst/>
                <a:rect l="l" t="t" r="r" b="b"/>
                <a:pathLst>
                  <a:path w="46354" h="50165">
                    <a:moveTo>
                      <a:pt x="37236" y="0"/>
                    </a:moveTo>
                    <a:lnTo>
                      <a:pt x="26654" y="7299"/>
                    </a:lnTo>
                    <a:lnTo>
                      <a:pt x="16864" y="15461"/>
                    </a:lnTo>
                    <a:lnTo>
                      <a:pt x="7623" y="24152"/>
                    </a:lnTo>
                    <a:lnTo>
                      <a:pt x="0" y="31721"/>
                    </a:lnTo>
                    <a:lnTo>
                      <a:pt x="17992" y="49694"/>
                    </a:lnTo>
                    <a:lnTo>
                      <a:pt x="27468" y="41229"/>
                    </a:lnTo>
                    <a:lnTo>
                      <a:pt x="36716" y="32480"/>
                    </a:lnTo>
                    <a:lnTo>
                      <a:pt x="45788" y="23574"/>
                    </a:lnTo>
                    <a:lnTo>
                      <a:pt x="43880" y="9442"/>
                    </a:lnTo>
                    <a:lnTo>
                      <a:pt x="3723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6" name="object 406"/>
              <p:cNvSpPr/>
              <p:nvPr/>
            </p:nvSpPr>
            <p:spPr>
              <a:xfrm>
                <a:off x="5620020" y="1232356"/>
                <a:ext cx="4254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2545" h="28575">
                    <a:moveTo>
                      <a:pt x="0" y="14025"/>
                    </a:moveTo>
                    <a:lnTo>
                      <a:pt x="42312" y="14025"/>
                    </a:lnTo>
                  </a:path>
                </a:pathLst>
              </a:custGeom>
              <a:ln w="29321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7" name="object 407"/>
              <p:cNvSpPr/>
              <p:nvPr/>
            </p:nvSpPr>
            <p:spPr>
              <a:xfrm>
                <a:off x="5567940" y="1342895"/>
                <a:ext cx="47625" cy="4381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3815">
                    <a:moveTo>
                      <a:pt x="21269" y="0"/>
                    </a:moveTo>
                    <a:lnTo>
                      <a:pt x="10513" y="7015"/>
                    </a:lnTo>
                    <a:lnTo>
                      <a:pt x="1220" y="15646"/>
                    </a:lnTo>
                    <a:lnTo>
                      <a:pt x="0" y="16865"/>
                    </a:lnTo>
                    <a:lnTo>
                      <a:pt x="26997" y="43776"/>
                    </a:lnTo>
                    <a:lnTo>
                      <a:pt x="37888" y="36614"/>
                    </a:lnTo>
                    <a:lnTo>
                      <a:pt x="47076" y="28086"/>
                    </a:lnTo>
                    <a:lnTo>
                      <a:pt x="38847" y="18367"/>
                    </a:lnTo>
                    <a:lnTo>
                      <a:pt x="30144" y="9033"/>
                    </a:lnTo>
                    <a:lnTo>
                      <a:pt x="21269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8" name="object 408"/>
              <p:cNvSpPr/>
              <p:nvPr/>
            </p:nvSpPr>
            <p:spPr>
              <a:xfrm>
                <a:off x="5568130" y="1105242"/>
                <a:ext cx="46355" cy="46355"/>
              </a:xfrm>
              <a:custGeom>
                <a:avLst/>
                <a:gdLst/>
                <a:ahLst/>
                <a:cxnLst/>
                <a:rect l="l" t="t" r="r" b="b"/>
                <a:pathLst>
                  <a:path w="46354" h="46354">
                    <a:moveTo>
                      <a:pt x="30557" y="0"/>
                    </a:moveTo>
                    <a:lnTo>
                      <a:pt x="20811" y="8267"/>
                    </a:lnTo>
                    <a:lnTo>
                      <a:pt x="11501" y="16961"/>
                    </a:lnTo>
                    <a:lnTo>
                      <a:pt x="2495" y="25836"/>
                    </a:lnTo>
                    <a:lnTo>
                      <a:pt x="0" y="28330"/>
                    </a:lnTo>
                    <a:lnTo>
                      <a:pt x="17988" y="46268"/>
                    </a:lnTo>
                    <a:lnTo>
                      <a:pt x="27705" y="37908"/>
                    </a:lnTo>
                    <a:lnTo>
                      <a:pt x="37014" y="29157"/>
                    </a:lnTo>
                    <a:lnTo>
                      <a:pt x="45977" y="20308"/>
                    </a:lnTo>
                    <a:lnTo>
                      <a:pt x="38930" y="9267"/>
                    </a:lnTo>
                    <a:lnTo>
                      <a:pt x="30557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88" name="Группа 187"/>
            <p:cNvGrpSpPr/>
            <p:nvPr/>
          </p:nvGrpSpPr>
          <p:grpSpPr>
            <a:xfrm>
              <a:off x="6142048" y="2296476"/>
              <a:ext cx="279825" cy="295111"/>
              <a:chOff x="6237238" y="2794865"/>
              <a:chExt cx="764540" cy="764540"/>
            </a:xfrm>
          </p:grpSpPr>
          <p:sp>
            <p:nvSpPr>
              <p:cNvPr id="216" name="object 422"/>
              <p:cNvSpPr/>
              <p:nvPr/>
            </p:nvSpPr>
            <p:spPr>
              <a:xfrm>
                <a:off x="6237238" y="2794865"/>
                <a:ext cx="764540" cy="764540"/>
              </a:xfrm>
              <a:custGeom>
                <a:avLst/>
                <a:gdLst/>
                <a:ahLst/>
                <a:cxnLst/>
                <a:rect l="l" t="t" r="r" b="b"/>
                <a:pathLst>
                  <a:path w="764540" h="764540">
                    <a:moveTo>
                      <a:pt x="382187" y="0"/>
                    </a:moveTo>
                    <a:lnTo>
                      <a:pt x="320276" y="5011"/>
                    </a:lnTo>
                    <a:lnTo>
                      <a:pt x="261516" y="19516"/>
                    </a:lnTo>
                    <a:lnTo>
                      <a:pt x="206699" y="42723"/>
                    </a:lnTo>
                    <a:lnTo>
                      <a:pt x="156618" y="73837"/>
                    </a:lnTo>
                    <a:lnTo>
                      <a:pt x="112067" y="112067"/>
                    </a:lnTo>
                    <a:lnTo>
                      <a:pt x="73837" y="156618"/>
                    </a:lnTo>
                    <a:lnTo>
                      <a:pt x="42723" y="206699"/>
                    </a:lnTo>
                    <a:lnTo>
                      <a:pt x="19516" y="261516"/>
                    </a:lnTo>
                    <a:lnTo>
                      <a:pt x="5011" y="320276"/>
                    </a:lnTo>
                    <a:lnTo>
                      <a:pt x="0" y="382187"/>
                    </a:lnTo>
                    <a:lnTo>
                      <a:pt x="1269" y="413486"/>
                    </a:lnTo>
                    <a:lnTo>
                      <a:pt x="11126" y="473921"/>
                    </a:lnTo>
                    <a:lnTo>
                      <a:pt x="30081" y="530808"/>
                    </a:lnTo>
                    <a:lnTo>
                      <a:pt x="57341" y="583356"/>
                    </a:lnTo>
                    <a:lnTo>
                      <a:pt x="92112" y="630772"/>
                    </a:lnTo>
                    <a:lnTo>
                      <a:pt x="133602" y="672261"/>
                    </a:lnTo>
                    <a:lnTo>
                      <a:pt x="181017" y="707033"/>
                    </a:lnTo>
                    <a:lnTo>
                      <a:pt x="233565" y="734292"/>
                    </a:lnTo>
                    <a:lnTo>
                      <a:pt x="290453" y="753247"/>
                    </a:lnTo>
                    <a:lnTo>
                      <a:pt x="350887" y="763105"/>
                    </a:lnTo>
                    <a:lnTo>
                      <a:pt x="382187" y="764374"/>
                    </a:lnTo>
                    <a:lnTo>
                      <a:pt x="413486" y="763105"/>
                    </a:lnTo>
                    <a:lnTo>
                      <a:pt x="444097" y="759363"/>
                    </a:lnTo>
                    <a:lnTo>
                      <a:pt x="470722" y="753903"/>
                    </a:lnTo>
                    <a:lnTo>
                      <a:pt x="382187" y="753903"/>
                    </a:lnTo>
                    <a:lnTo>
                      <a:pt x="351744" y="752669"/>
                    </a:lnTo>
                    <a:lnTo>
                      <a:pt x="292965" y="743081"/>
                    </a:lnTo>
                    <a:lnTo>
                      <a:pt x="237635" y="724646"/>
                    </a:lnTo>
                    <a:lnTo>
                      <a:pt x="186527" y="698134"/>
                    </a:lnTo>
                    <a:lnTo>
                      <a:pt x="140411" y="664316"/>
                    </a:lnTo>
                    <a:lnTo>
                      <a:pt x="100058" y="623963"/>
                    </a:lnTo>
                    <a:lnTo>
                      <a:pt x="66240" y="577847"/>
                    </a:lnTo>
                    <a:lnTo>
                      <a:pt x="39728" y="526738"/>
                    </a:lnTo>
                    <a:lnTo>
                      <a:pt x="21292" y="471409"/>
                    </a:lnTo>
                    <a:lnTo>
                      <a:pt x="11705" y="412629"/>
                    </a:lnTo>
                    <a:lnTo>
                      <a:pt x="10470" y="382187"/>
                    </a:lnTo>
                    <a:lnTo>
                      <a:pt x="11705" y="351744"/>
                    </a:lnTo>
                    <a:lnTo>
                      <a:pt x="21292" y="292965"/>
                    </a:lnTo>
                    <a:lnTo>
                      <a:pt x="39728" y="237635"/>
                    </a:lnTo>
                    <a:lnTo>
                      <a:pt x="66240" y="186527"/>
                    </a:lnTo>
                    <a:lnTo>
                      <a:pt x="100058" y="140411"/>
                    </a:lnTo>
                    <a:lnTo>
                      <a:pt x="140411" y="100058"/>
                    </a:lnTo>
                    <a:lnTo>
                      <a:pt x="186527" y="66240"/>
                    </a:lnTo>
                    <a:lnTo>
                      <a:pt x="237635" y="39728"/>
                    </a:lnTo>
                    <a:lnTo>
                      <a:pt x="292965" y="21292"/>
                    </a:lnTo>
                    <a:lnTo>
                      <a:pt x="351744" y="11705"/>
                    </a:lnTo>
                    <a:lnTo>
                      <a:pt x="382187" y="10470"/>
                    </a:lnTo>
                    <a:lnTo>
                      <a:pt x="470722" y="10470"/>
                    </a:lnTo>
                    <a:lnTo>
                      <a:pt x="444097" y="5011"/>
                    </a:lnTo>
                    <a:lnTo>
                      <a:pt x="413486" y="1269"/>
                    </a:lnTo>
                    <a:lnTo>
                      <a:pt x="382187" y="0"/>
                    </a:lnTo>
                    <a:close/>
                  </a:path>
                  <a:path w="764540" h="764540">
                    <a:moveTo>
                      <a:pt x="470722" y="10470"/>
                    </a:moveTo>
                    <a:lnTo>
                      <a:pt x="382187" y="10470"/>
                    </a:lnTo>
                    <a:lnTo>
                      <a:pt x="412629" y="11705"/>
                    </a:lnTo>
                    <a:lnTo>
                      <a:pt x="442402" y="15344"/>
                    </a:lnTo>
                    <a:lnTo>
                      <a:pt x="499553" y="29452"/>
                    </a:lnTo>
                    <a:lnTo>
                      <a:pt x="552868" y="52022"/>
                    </a:lnTo>
                    <a:lnTo>
                      <a:pt x="601577" y="82284"/>
                    </a:lnTo>
                    <a:lnTo>
                      <a:pt x="644908" y="119466"/>
                    </a:lnTo>
                    <a:lnTo>
                      <a:pt x="682090" y="162797"/>
                    </a:lnTo>
                    <a:lnTo>
                      <a:pt x="712351" y="211505"/>
                    </a:lnTo>
                    <a:lnTo>
                      <a:pt x="734922" y="264821"/>
                    </a:lnTo>
                    <a:lnTo>
                      <a:pt x="749029" y="321972"/>
                    </a:lnTo>
                    <a:lnTo>
                      <a:pt x="753903" y="382187"/>
                    </a:lnTo>
                    <a:lnTo>
                      <a:pt x="752669" y="412629"/>
                    </a:lnTo>
                    <a:lnTo>
                      <a:pt x="743081" y="471409"/>
                    </a:lnTo>
                    <a:lnTo>
                      <a:pt x="724646" y="526738"/>
                    </a:lnTo>
                    <a:lnTo>
                      <a:pt x="698134" y="577847"/>
                    </a:lnTo>
                    <a:lnTo>
                      <a:pt x="664316" y="623963"/>
                    </a:lnTo>
                    <a:lnTo>
                      <a:pt x="623963" y="664316"/>
                    </a:lnTo>
                    <a:lnTo>
                      <a:pt x="577847" y="698134"/>
                    </a:lnTo>
                    <a:lnTo>
                      <a:pt x="526738" y="724646"/>
                    </a:lnTo>
                    <a:lnTo>
                      <a:pt x="471409" y="743081"/>
                    </a:lnTo>
                    <a:lnTo>
                      <a:pt x="412629" y="752669"/>
                    </a:lnTo>
                    <a:lnTo>
                      <a:pt x="382187" y="753903"/>
                    </a:lnTo>
                    <a:lnTo>
                      <a:pt x="470722" y="753903"/>
                    </a:lnTo>
                    <a:lnTo>
                      <a:pt x="530808" y="734292"/>
                    </a:lnTo>
                    <a:lnTo>
                      <a:pt x="583356" y="707033"/>
                    </a:lnTo>
                    <a:lnTo>
                      <a:pt x="630772" y="672261"/>
                    </a:lnTo>
                    <a:lnTo>
                      <a:pt x="672261" y="630772"/>
                    </a:lnTo>
                    <a:lnTo>
                      <a:pt x="707033" y="583356"/>
                    </a:lnTo>
                    <a:lnTo>
                      <a:pt x="734292" y="530808"/>
                    </a:lnTo>
                    <a:lnTo>
                      <a:pt x="753247" y="473921"/>
                    </a:lnTo>
                    <a:lnTo>
                      <a:pt x="763105" y="413486"/>
                    </a:lnTo>
                    <a:lnTo>
                      <a:pt x="764374" y="382187"/>
                    </a:lnTo>
                    <a:lnTo>
                      <a:pt x="763105" y="350887"/>
                    </a:lnTo>
                    <a:lnTo>
                      <a:pt x="753247" y="290453"/>
                    </a:lnTo>
                    <a:lnTo>
                      <a:pt x="734292" y="233565"/>
                    </a:lnTo>
                    <a:lnTo>
                      <a:pt x="707033" y="181017"/>
                    </a:lnTo>
                    <a:lnTo>
                      <a:pt x="672261" y="133602"/>
                    </a:lnTo>
                    <a:lnTo>
                      <a:pt x="630772" y="92112"/>
                    </a:lnTo>
                    <a:lnTo>
                      <a:pt x="583356" y="57341"/>
                    </a:lnTo>
                    <a:lnTo>
                      <a:pt x="530808" y="30081"/>
                    </a:lnTo>
                    <a:lnTo>
                      <a:pt x="473921" y="11126"/>
                    </a:lnTo>
                    <a:lnTo>
                      <a:pt x="470722" y="1047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7" name="object 423"/>
              <p:cNvSpPr/>
              <p:nvPr/>
            </p:nvSpPr>
            <p:spPr>
              <a:xfrm>
                <a:off x="6352564" y="2910188"/>
                <a:ext cx="534035" cy="534035"/>
              </a:xfrm>
              <a:custGeom>
                <a:avLst/>
                <a:gdLst/>
                <a:ahLst/>
                <a:cxnLst/>
                <a:rect l="l" t="t" r="r" b="b"/>
                <a:pathLst>
                  <a:path w="534034" h="534034">
                    <a:moveTo>
                      <a:pt x="329162" y="301383"/>
                    </a:moveTo>
                    <a:lnTo>
                      <a:pt x="204548" y="301383"/>
                    </a:lnTo>
                    <a:lnTo>
                      <a:pt x="204548" y="332586"/>
                    </a:lnTo>
                    <a:lnTo>
                      <a:pt x="251290" y="392940"/>
                    </a:lnTo>
                    <a:lnTo>
                      <a:pt x="251301" y="533732"/>
                    </a:lnTo>
                    <a:lnTo>
                      <a:pt x="266860" y="533732"/>
                    </a:lnTo>
                    <a:lnTo>
                      <a:pt x="288717" y="532846"/>
                    </a:lnTo>
                    <a:lnTo>
                      <a:pt x="330917" y="525963"/>
                    </a:lnTo>
                    <a:lnTo>
                      <a:pt x="370640" y="512727"/>
                    </a:lnTo>
                    <a:lnTo>
                      <a:pt x="392582" y="502089"/>
                    </a:lnTo>
                    <a:lnTo>
                      <a:pt x="282420" y="502089"/>
                    </a:lnTo>
                    <a:lnTo>
                      <a:pt x="282420" y="392940"/>
                    </a:lnTo>
                    <a:lnTo>
                      <a:pt x="329162" y="332586"/>
                    </a:lnTo>
                    <a:lnTo>
                      <a:pt x="329162" y="301383"/>
                    </a:lnTo>
                    <a:close/>
                  </a:path>
                  <a:path w="534034" h="534034">
                    <a:moveTo>
                      <a:pt x="391681" y="31129"/>
                    </a:moveTo>
                    <a:lnTo>
                      <a:pt x="266860" y="31129"/>
                    </a:lnTo>
                    <a:lnTo>
                      <a:pt x="286166" y="31912"/>
                    </a:lnTo>
                    <a:lnTo>
                      <a:pt x="305048" y="34220"/>
                    </a:lnTo>
                    <a:lnTo>
                      <a:pt x="358533" y="49683"/>
                    </a:lnTo>
                    <a:lnTo>
                      <a:pt x="405995" y="76671"/>
                    </a:lnTo>
                    <a:lnTo>
                      <a:pt x="445784" y="113533"/>
                    </a:lnTo>
                    <a:lnTo>
                      <a:pt x="476249" y="158619"/>
                    </a:lnTo>
                    <a:lnTo>
                      <a:pt x="495739" y="210278"/>
                    </a:lnTo>
                    <a:lnTo>
                      <a:pt x="502602" y="266860"/>
                    </a:lnTo>
                    <a:lnTo>
                      <a:pt x="501880" y="285398"/>
                    </a:lnTo>
                    <a:lnTo>
                      <a:pt x="491488" y="338461"/>
                    </a:lnTo>
                    <a:lnTo>
                      <a:pt x="469890" y="386565"/>
                    </a:lnTo>
                    <a:lnTo>
                      <a:pt x="438546" y="428248"/>
                    </a:lnTo>
                    <a:lnTo>
                      <a:pt x="398916" y="462053"/>
                    </a:lnTo>
                    <a:lnTo>
                      <a:pt x="352459" y="486518"/>
                    </a:lnTo>
                    <a:lnTo>
                      <a:pt x="300635" y="500185"/>
                    </a:lnTo>
                    <a:lnTo>
                      <a:pt x="282420" y="502089"/>
                    </a:lnTo>
                    <a:lnTo>
                      <a:pt x="392582" y="502089"/>
                    </a:lnTo>
                    <a:lnTo>
                      <a:pt x="440439" y="469414"/>
                    </a:lnTo>
                    <a:lnTo>
                      <a:pt x="469408" y="440443"/>
                    </a:lnTo>
                    <a:lnTo>
                      <a:pt x="493686" y="407334"/>
                    </a:lnTo>
                    <a:lnTo>
                      <a:pt x="512719" y="370641"/>
                    </a:lnTo>
                    <a:lnTo>
                      <a:pt x="525953" y="330918"/>
                    </a:lnTo>
                    <a:lnTo>
                      <a:pt x="532835" y="288717"/>
                    </a:lnTo>
                    <a:lnTo>
                      <a:pt x="533721" y="266860"/>
                    </a:lnTo>
                    <a:lnTo>
                      <a:pt x="532835" y="245006"/>
                    </a:lnTo>
                    <a:lnTo>
                      <a:pt x="525953" y="202807"/>
                    </a:lnTo>
                    <a:lnTo>
                      <a:pt x="512719" y="163086"/>
                    </a:lnTo>
                    <a:lnTo>
                      <a:pt x="493686" y="126394"/>
                    </a:lnTo>
                    <a:lnTo>
                      <a:pt x="469408" y="93287"/>
                    </a:lnTo>
                    <a:lnTo>
                      <a:pt x="440439" y="64317"/>
                    </a:lnTo>
                    <a:lnTo>
                      <a:pt x="407331" y="40038"/>
                    </a:lnTo>
                    <a:lnTo>
                      <a:pt x="391681" y="31129"/>
                    </a:lnTo>
                    <a:close/>
                  </a:path>
                  <a:path w="534034" h="534034">
                    <a:moveTo>
                      <a:pt x="360292" y="270190"/>
                    </a:moveTo>
                    <a:lnTo>
                      <a:pt x="173429" y="270190"/>
                    </a:lnTo>
                    <a:lnTo>
                      <a:pt x="173429" y="301383"/>
                    </a:lnTo>
                    <a:lnTo>
                      <a:pt x="360292" y="301383"/>
                    </a:lnTo>
                    <a:lnTo>
                      <a:pt x="360292" y="270190"/>
                    </a:lnTo>
                    <a:close/>
                  </a:path>
                  <a:path w="534034" h="534034">
                    <a:moveTo>
                      <a:pt x="235710" y="176591"/>
                    </a:moveTo>
                    <a:lnTo>
                      <a:pt x="204548" y="176591"/>
                    </a:lnTo>
                    <a:lnTo>
                      <a:pt x="204548" y="270190"/>
                    </a:lnTo>
                    <a:lnTo>
                      <a:pt x="235710" y="270190"/>
                    </a:lnTo>
                    <a:lnTo>
                      <a:pt x="235710" y="176591"/>
                    </a:lnTo>
                    <a:close/>
                  </a:path>
                  <a:path w="534034" h="534034">
                    <a:moveTo>
                      <a:pt x="329162" y="176591"/>
                    </a:moveTo>
                    <a:lnTo>
                      <a:pt x="298011" y="176591"/>
                    </a:lnTo>
                    <a:lnTo>
                      <a:pt x="298011" y="270190"/>
                    </a:lnTo>
                    <a:lnTo>
                      <a:pt x="329162" y="270190"/>
                    </a:lnTo>
                    <a:lnTo>
                      <a:pt x="329162" y="176591"/>
                    </a:lnTo>
                    <a:close/>
                  </a:path>
                  <a:path w="534034" h="534034">
                    <a:moveTo>
                      <a:pt x="266860" y="0"/>
                    </a:moveTo>
                    <a:lnTo>
                      <a:pt x="223629" y="3499"/>
                    </a:lnTo>
                    <a:lnTo>
                      <a:pt x="182598" y="13627"/>
                    </a:lnTo>
                    <a:lnTo>
                      <a:pt x="144322" y="29831"/>
                    </a:lnTo>
                    <a:lnTo>
                      <a:pt x="109353" y="51556"/>
                    </a:lnTo>
                    <a:lnTo>
                      <a:pt x="78246" y="78250"/>
                    </a:lnTo>
                    <a:lnTo>
                      <a:pt x="51553" y="109358"/>
                    </a:lnTo>
                    <a:lnTo>
                      <a:pt x="29829" y="144327"/>
                    </a:lnTo>
                    <a:lnTo>
                      <a:pt x="13626" y="182602"/>
                    </a:lnTo>
                    <a:lnTo>
                      <a:pt x="3498" y="223632"/>
                    </a:lnTo>
                    <a:lnTo>
                      <a:pt x="0" y="266860"/>
                    </a:lnTo>
                    <a:lnTo>
                      <a:pt x="31119" y="266860"/>
                    </a:lnTo>
                    <a:lnTo>
                      <a:pt x="31902" y="247555"/>
                    </a:lnTo>
                    <a:lnTo>
                      <a:pt x="34210" y="228674"/>
                    </a:lnTo>
                    <a:lnTo>
                      <a:pt x="49674" y="175190"/>
                    </a:lnTo>
                    <a:lnTo>
                      <a:pt x="76664" y="127729"/>
                    </a:lnTo>
                    <a:lnTo>
                      <a:pt x="113529" y="87943"/>
                    </a:lnTo>
                    <a:lnTo>
                      <a:pt x="158617" y="57480"/>
                    </a:lnTo>
                    <a:lnTo>
                      <a:pt x="210278" y="37992"/>
                    </a:lnTo>
                    <a:lnTo>
                      <a:pt x="266860" y="31129"/>
                    </a:lnTo>
                    <a:lnTo>
                      <a:pt x="391681" y="31129"/>
                    </a:lnTo>
                    <a:lnTo>
                      <a:pt x="389399" y="29831"/>
                    </a:lnTo>
                    <a:lnTo>
                      <a:pt x="351123" y="13627"/>
                    </a:lnTo>
                    <a:lnTo>
                      <a:pt x="310092" y="3499"/>
                    </a:lnTo>
                    <a:lnTo>
                      <a:pt x="288717" y="886"/>
                    </a:lnTo>
                    <a:lnTo>
                      <a:pt x="266860" y="0"/>
                    </a:lnTo>
                    <a:close/>
                  </a:path>
                </a:pathLst>
              </a:custGeom>
              <a:solidFill>
                <a:srgbClr val="4F90C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89" name="TextBox 188"/>
            <p:cNvSpPr txBox="1"/>
            <p:nvPr/>
          </p:nvSpPr>
          <p:spPr>
            <a:xfrm rot="16200000">
              <a:off x="5863945" y="3105508"/>
              <a:ext cx="825295" cy="24621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4 руб./КВт*ч</a:t>
              </a:r>
              <a:endParaRPr lang="ru-RU" sz="10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 rot="16200000">
              <a:off x="7763114" y="3076351"/>
              <a:ext cx="1009548" cy="26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5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4 руб./КВт*ч</a:t>
              </a:r>
              <a:endParaRPr lang="ru-RU" sz="105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 rot="16200000">
              <a:off x="5359712" y="3177861"/>
              <a:ext cx="1091067" cy="26160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5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1</a:t>
              </a:r>
              <a:r>
                <a:rPr lang="ru-RU" sz="105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 руб./КВт*ч</a:t>
              </a:r>
              <a:endParaRPr lang="ru-RU" sz="105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192" name="Группа 191"/>
            <p:cNvGrpSpPr/>
            <p:nvPr/>
          </p:nvGrpSpPr>
          <p:grpSpPr>
            <a:xfrm>
              <a:off x="5963831" y="1966132"/>
              <a:ext cx="270064" cy="284816"/>
              <a:chOff x="8497455" y="2920723"/>
              <a:chExt cx="1006763" cy="1006763"/>
            </a:xfrm>
          </p:grpSpPr>
          <p:sp>
            <p:nvSpPr>
              <p:cNvPr id="193" name="Овал 192"/>
              <p:cNvSpPr/>
              <p:nvPr/>
            </p:nvSpPr>
            <p:spPr>
              <a:xfrm>
                <a:off x="8497455" y="2920723"/>
                <a:ext cx="1006763" cy="100676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ru-RU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  <p:grpSp>
            <p:nvGrpSpPr>
              <p:cNvPr id="194" name="Группа 193"/>
              <p:cNvGrpSpPr/>
              <p:nvPr/>
            </p:nvGrpSpPr>
            <p:grpSpPr>
              <a:xfrm>
                <a:off x="8750158" y="3114478"/>
                <a:ext cx="501355" cy="619251"/>
                <a:chOff x="7892834" y="4003977"/>
                <a:chExt cx="604621" cy="746800"/>
              </a:xfrm>
            </p:grpSpPr>
            <p:grpSp>
              <p:nvGrpSpPr>
                <p:cNvPr id="195" name="Группа 194"/>
                <p:cNvGrpSpPr/>
                <p:nvPr/>
              </p:nvGrpSpPr>
              <p:grpSpPr>
                <a:xfrm>
                  <a:off x="7892834" y="4003977"/>
                  <a:ext cx="604621" cy="549600"/>
                  <a:chOff x="7775913" y="4470663"/>
                  <a:chExt cx="1154423" cy="788391"/>
                </a:xfrm>
              </p:grpSpPr>
              <p:grpSp>
                <p:nvGrpSpPr>
                  <p:cNvPr id="198" name="Группа 197"/>
                  <p:cNvGrpSpPr/>
                  <p:nvPr/>
                </p:nvGrpSpPr>
                <p:grpSpPr>
                  <a:xfrm>
                    <a:off x="7775913" y="4470663"/>
                    <a:ext cx="656904" cy="788391"/>
                    <a:chOff x="7775913" y="4470663"/>
                    <a:chExt cx="656904" cy="788391"/>
                  </a:xfrm>
                </p:grpSpPr>
                <p:sp>
                  <p:nvSpPr>
                    <p:cNvPr id="208" name="Параллелограмм 207"/>
                    <p:cNvSpPr/>
                    <p:nvPr/>
                  </p:nvSpPr>
                  <p:spPr>
                    <a:xfrm>
                      <a:off x="7783492" y="4470663"/>
                      <a:ext cx="640072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9" name="Параллелограмм 208"/>
                    <p:cNvSpPr/>
                    <p:nvPr/>
                  </p:nvSpPr>
                  <p:spPr>
                    <a:xfrm>
                      <a:off x="7783492" y="4470663"/>
                      <a:ext cx="649325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10" name="Параллелограмм 209"/>
                    <p:cNvSpPr/>
                    <p:nvPr/>
                  </p:nvSpPr>
                  <p:spPr>
                    <a:xfrm>
                      <a:off x="7855978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11" name="Параллелограмм 210"/>
                    <p:cNvSpPr/>
                    <p:nvPr/>
                  </p:nvSpPr>
                  <p:spPr>
                    <a:xfrm>
                      <a:off x="8105207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12" name="Параллелограмм 211"/>
                    <p:cNvSpPr/>
                    <p:nvPr/>
                  </p:nvSpPr>
                  <p:spPr>
                    <a:xfrm>
                      <a:off x="8019783" y="4863077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13" name="Параллелограмм 212"/>
                    <p:cNvSpPr/>
                    <p:nvPr/>
                  </p:nvSpPr>
                  <p:spPr>
                    <a:xfrm>
                      <a:off x="7775913" y="4855951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cxnSp>
                  <p:nvCxnSpPr>
                    <p:cNvPr id="214" name="Прямая соединительная линия 213"/>
                    <p:cNvCxnSpPr>
                      <a:stCxn id="210" idx="5"/>
                      <a:endCxn id="211" idx="2"/>
                    </p:cNvCxnSpPr>
                    <p:nvPr/>
                  </p:nvCxnSpPr>
                  <p:spPr>
                    <a:xfrm>
                      <a:off x="7896929" y="4668652"/>
                      <a:ext cx="494937" cy="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15" name="Прямая соединительная линия 214"/>
                    <p:cNvCxnSpPr>
                      <a:stCxn id="213" idx="5"/>
                      <a:endCxn id="212" idx="2"/>
                    </p:cNvCxnSpPr>
                    <p:nvPr/>
                  </p:nvCxnSpPr>
                  <p:spPr>
                    <a:xfrm>
                      <a:off x="7816864" y="5053940"/>
                      <a:ext cx="489578" cy="7126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  <p:grpSp>
                <p:nvGrpSpPr>
                  <p:cNvPr id="199" name="Группа 198"/>
                  <p:cNvGrpSpPr/>
                  <p:nvPr/>
                </p:nvGrpSpPr>
                <p:grpSpPr>
                  <a:xfrm>
                    <a:off x="8273432" y="4470663"/>
                    <a:ext cx="656904" cy="788391"/>
                    <a:chOff x="7775913" y="4470663"/>
                    <a:chExt cx="656904" cy="788391"/>
                  </a:xfrm>
                </p:grpSpPr>
                <p:sp>
                  <p:nvSpPr>
                    <p:cNvPr id="200" name="Параллелограмм 199"/>
                    <p:cNvSpPr/>
                    <p:nvPr/>
                  </p:nvSpPr>
                  <p:spPr>
                    <a:xfrm>
                      <a:off x="7783492" y="4470663"/>
                      <a:ext cx="640072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1" name="Параллелограмм 200"/>
                    <p:cNvSpPr/>
                    <p:nvPr/>
                  </p:nvSpPr>
                  <p:spPr>
                    <a:xfrm>
                      <a:off x="7783492" y="4470663"/>
                      <a:ext cx="649325" cy="784828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2" name="Параллелограмм 201"/>
                    <p:cNvSpPr/>
                    <p:nvPr/>
                  </p:nvSpPr>
                  <p:spPr>
                    <a:xfrm>
                      <a:off x="7855978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3" name="Параллелограмм 202"/>
                    <p:cNvSpPr/>
                    <p:nvPr/>
                  </p:nvSpPr>
                  <p:spPr>
                    <a:xfrm>
                      <a:off x="8105207" y="4470663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4" name="Параллелограмм 203"/>
                    <p:cNvSpPr/>
                    <p:nvPr/>
                  </p:nvSpPr>
                  <p:spPr>
                    <a:xfrm>
                      <a:off x="8019783" y="4863077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sp>
                  <p:nvSpPr>
                    <p:cNvPr id="205" name="Параллелограмм 204"/>
                    <p:cNvSpPr/>
                    <p:nvPr/>
                  </p:nvSpPr>
                  <p:spPr>
                    <a:xfrm>
                      <a:off x="7775913" y="4855951"/>
                      <a:ext cx="327610" cy="395977"/>
                    </a:xfrm>
                    <a:prstGeom prst="parallelogram">
                      <a:avLst/>
                    </a:prstGeom>
                    <a:solidFill>
                      <a:srgbClr val="FFFFFF"/>
                    </a:solidFill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3000" dir="5400000" rotWithShape="0">
                        <a:srgbClr val="000000">
                          <a:alpha val="35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45719" tIns="45719" rIns="45719" bIns="45719" numCol="1" spcCol="38100" rtlCol="0" anchor="ctr">
                      <a:spAutoFit/>
                    </a:bodyPr>
                    <a:lstStyle/>
                    <a:p>
                      <a:pPr marL="0" marR="0" indent="0" algn="l" defTabSz="914400" rtl="0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+mj-lt"/>
                        <a:ea typeface="+mj-ea"/>
                        <a:cs typeface="+mj-cs"/>
                        <a:sym typeface="Calibri"/>
                      </a:endParaRPr>
                    </a:p>
                  </p:txBody>
                </p:sp>
                <p:cxnSp>
                  <p:nvCxnSpPr>
                    <p:cNvPr id="206" name="Прямая соединительная линия 205"/>
                    <p:cNvCxnSpPr>
                      <a:stCxn id="202" idx="5"/>
                      <a:endCxn id="203" idx="2"/>
                    </p:cNvCxnSpPr>
                    <p:nvPr/>
                  </p:nvCxnSpPr>
                  <p:spPr>
                    <a:xfrm>
                      <a:off x="7896929" y="4668652"/>
                      <a:ext cx="494937" cy="0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  <p:cxnSp>
                  <p:nvCxnSpPr>
                    <p:cNvPr id="207" name="Прямая соединительная линия 206"/>
                    <p:cNvCxnSpPr>
                      <a:stCxn id="205" idx="5"/>
                      <a:endCxn id="204" idx="2"/>
                    </p:cNvCxnSpPr>
                    <p:nvPr/>
                  </p:nvCxnSpPr>
                  <p:spPr>
                    <a:xfrm>
                      <a:off x="7816864" y="5053940"/>
                      <a:ext cx="489578" cy="7126"/>
                    </a:xfrm>
                    <a:prstGeom prst="line">
                      <a:avLst/>
                    </a:prstGeom>
                    <a:noFill/>
                    <a:ln w="25400" cap="flat">
                      <a:solidFill>
                        <a:schemeClr val="accent1"/>
                      </a:solidFill>
                      <a:prstDash val="solid"/>
                      <a:round/>
                    </a:ln>
                    <a:effectLst>
                      <a:outerShdw blurRad="38100" dist="20000" dir="5400000" rotWithShape="0">
                        <a:srgbClr val="000000">
                          <a:alpha val="38000"/>
                        </a:srgbClr>
                      </a:outerShdw>
                    </a:effectLst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</p:cxnSp>
              </p:grpSp>
            </p:grpSp>
            <p:sp>
              <p:nvSpPr>
                <p:cNvPr id="196" name="Прямоугольник 195"/>
                <p:cNvSpPr/>
                <p:nvPr/>
              </p:nvSpPr>
              <p:spPr>
                <a:xfrm>
                  <a:off x="8134198" y="4553577"/>
                  <a:ext cx="45719" cy="187040"/>
                </a:xfrm>
                <a:prstGeom prst="rect">
                  <a:avLst/>
                </a:prstGeom>
                <a:solidFill>
                  <a:srgbClr val="4F81BD"/>
                </a:solidFill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ctr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ru-RU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j-lt"/>
                    <a:ea typeface="+mj-ea"/>
                    <a:cs typeface="+mj-cs"/>
                    <a:sym typeface="Calibri"/>
                  </a:endParaRPr>
                </a:p>
              </p:txBody>
            </p:sp>
            <p:cxnSp>
              <p:nvCxnSpPr>
                <p:cNvPr id="197" name="Прямая соединительная линия 196"/>
                <p:cNvCxnSpPr/>
                <p:nvPr/>
              </p:nvCxnSpPr>
              <p:spPr>
                <a:xfrm>
                  <a:off x="7983516" y="4750777"/>
                  <a:ext cx="342199" cy="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</p:grpSp>
        <p:sp>
          <p:nvSpPr>
            <p:cNvPr id="244" name="TextBox 243"/>
            <p:cNvSpPr txBox="1"/>
            <p:nvPr/>
          </p:nvSpPr>
          <p:spPr>
            <a:xfrm>
              <a:off x="4801971" y="2063132"/>
              <a:ext cx="940515" cy="609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1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продает энергию дороже</a:t>
              </a:r>
              <a:endParaRPr lang="ru-RU" sz="11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245" name="Группа 244"/>
            <p:cNvGrpSpPr/>
            <p:nvPr/>
          </p:nvGrpSpPr>
          <p:grpSpPr>
            <a:xfrm>
              <a:off x="5152331" y="1844127"/>
              <a:ext cx="252147" cy="251350"/>
              <a:chOff x="2094177" y="8910723"/>
              <a:chExt cx="754380" cy="754380"/>
            </a:xfrm>
          </p:grpSpPr>
          <p:sp>
            <p:nvSpPr>
              <p:cNvPr id="246" name="object 49"/>
              <p:cNvSpPr/>
              <p:nvPr/>
            </p:nvSpPr>
            <p:spPr>
              <a:xfrm>
                <a:off x="2094177" y="8910723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80" h="754379">
                    <a:moveTo>
                      <a:pt x="376951" y="0"/>
                    </a:moveTo>
                    <a:lnTo>
                      <a:pt x="315808" y="4933"/>
                    </a:lnTo>
                    <a:lnTo>
                      <a:pt x="257806" y="19217"/>
                    </a:lnTo>
                    <a:lnTo>
                      <a:pt x="203721" y="42075"/>
                    </a:lnTo>
                    <a:lnTo>
                      <a:pt x="154330" y="72730"/>
                    </a:lnTo>
                    <a:lnTo>
                      <a:pt x="110407" y="110407"/>
                    </a:lnTo>
                    <a:lnTo>
                      <a:pt x="72730" y="154330"/>
                    </a:lnTo>
                    <a:lnTo>
                      <a:pt x="42075" y="203721"/>
                    </a:lnTo>
                    <a:lnTo>
                      <a:pt x="19217" y="257806"/>
                    </a:lnTo>
                    <a:lnTo>
                      <a:pt x="4933" y="315808"/>
                    </a:lnTo>
                    <a:lnTo>
                      <a:pt x="0" y="376951"/>
                    </a:lnTo>
                    <a:lnTo>
                      <a:pt x="1249" y="407867"/>
                    </a:lnTo>
                    <a:lnTo>
                      <a:pt x="10955" y="467536"/>
                    </a:lnTo>
                    <a:lnTo>
                      <a:pt x="29623" y="523677"/>
                    </a:lnTo>
                    <a:lnTo>
                      <a:pt x="56476" y="575512"/>
                    </a:lnTo>
                    <a:lnTo>
                      <a:pt x="90739" y="622267"/>
                    </a:lnTo>
                    <a:lnTo>
                      <a:pt x="131636" y="663163"/>
                    </a:lnTo>
                    <a:lnTo>
                      <a:pt x="178390" y="697427"/>
                    </a:lnTo>
                    <a:lnTo>
                      <a:pt x="230226" y="724280"/>
                    </a:lnTo>
                    <a:lnTo>
                      <a:pt x="286366" y="742948"/>
                    </a:lnTo>
                    <a:lnTo>
                      <a:pt x="346036" y="752654"/>
                    </a:lnTo>
                    <a:lnTo>
                      <a:pt x="376951" y="753903"/>
                    </a:lnTo>
                    <a:lnTo>
                      <a:pt x="407867" y="752654"/>
                    </a:lnTo>
                    <a:lnTo>
                      <a:pt x="467536" y="742948"/>
                    </a:lnTo>
                    <a:lnTo>
                      <a:pt x="523677" y="724280"/>
                    </a:lnTo>
                    <a:lnTo>
                      <a:pt x="575512" y="697427"/>
                    </a:lnTo>
                    <a:lnTo>
                      <a:pt x="622267" y="663163"/>
                    </a:lnTo>
                    <a:lnTo>
                      <a:pt x="663163" y="622267"/>
                    </a:lnTo>
                    <a:lnTo>
                      <a:pt x="697427" y="575512"/>
                    </a:lnTo>
                    <a:lnTo>
                      <a:pt x="724280" y="523677"/>
                    </a:lnTo>
                    <a:lnTo>
                      <a:pt x="742948" y="467536"/>
                    </a:lnTo>
                    <a:lnTo>
                      <a:pt x="752654" y="407867"/>
                    </a:lnTo>
                    <a:lnTo>
                      <a:pt x="753903" y="376951"/>
                    </a:lnTo>
                    <a:lnTo>
                      <a:pt x="752654" y="346036"/>
                    </a:lnTo>
                    <a:lnTo>
                      <a:pt x="742948" y="286366"/>
                    </a:lnTo>
                    <a:lnTo>
                      <a:pt x="724280" y="230226"/>
                    </a:lnTo>
                    <a:lnTo>
                      <a:pt x="697427" y="178390"/>
                    </a:lnTo>
                    <a:lnTo>
                      <a:pt x="663163" y="131636"/>
                    </a:lnTo>
                    <a:lnTo>
                      <a:pt x="622267" y="90739"/>
                    </a:lnTo>
                    <a:lnTo>
                      <a:pt x="575512" y="56476"/>
                    </a:lnTo>
                    <a:lnTo>
                      <a:pt x="523677" y="29623"/>
                    </a:lnTo>
                    <a:lnTo>
                      <a:pt x="467536" y="10955"/>
                    </a:lnTo>
                    <a:lnTo>
                      <a:pt x="407867" y="1249"/>
                    </a:lnTo>
                    <a:lnTo>
                      <a:pt x="376951" y="0"/>
                    </a:lnTo>
                    <a:close/>
                  </a:path>
                </a:pathLst>
              </a:custGeom>
              <a:solidFill>
                <a:srgbClr val="4F81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7" name="object 50"/>
              <p:cNvSpPr/>
              <p:nvPr/>
            </p:nvSpPr>
            <p:spPr>
              <a:xfrm>
                <a:off x="2416361" y="8994176"/>
                <a:ext cx="110490" cy="384185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26289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262306"/>
                    </a:lnTo>
                    <a:lnTo>
                      <a:pt x="0" y="262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8" name="object 55"/>
              <p:cNvSpPr/>
              <p:nvPr/>
            </p:nvSpPr>
            <p:spPr>
              <a:xfrm>
                <a:off x="2416361" y="9440408"/>
                <a:ext cx="11049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6350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62961"/>
                    </a:lnTo>
                    <a:lnTo>
                      <a:pt x="0" y="6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49" name="Скругленный прямоугольник 248"/>
            <p:cNvSpPr/>
            <p:nvPr/>
          </p:nvSpPr>
          <p:spPr>
            <a:xfrm>
              <a:off x="6839782" y="2126570"/>
              <a:ext cx="682972" cy="400123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ru-RU" sz="1000" dirty="0"/>
                <a:t>П</a:t>
              </a:r>
              <a:r>
                <a:rPr lang="ru-RU" sz="1000" dirty="0" smtClean="0"/>
                <a:t>латформа продажи</a:t>
              </a:r>
              <a:endParaRPr kumimoji="0" lang="ru-RU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6526692" y="1447332"/>
              <a:ext cx="1339336" cy="55399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00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О</a:t>
              </a:r>
              <a:r>
                <a:rPr lang="ru-RU" sz="10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ператор платформы зарабатывает</a:t>
              </a:r>
              <a:endParaRPr lang="ru-RU" sz="10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8727353" y="2056795"/>
              <a:ext cx="940515" cy="6001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11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покупает энергию дешевле</a:t>
              </a:r>
              <a:endParaRPr lang="ru-RU" sz="11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grpSp>
          <p:nvGrpSpPr>
            <p:cNvPr id="253" name="Группа 252"/>
            <p:cNvGrpSpPr/>
            <p:nvPr/>
          </p:nvGrpSpPr>
          <p:grpSpPr>
            <a:xfrm>
              <a:off x="9039047" y="1832775"/>
              <a:ext cx="252147" cy="251350"/>
              <a:chOff x="2094177" y="8910723"/>
              <a:chExt cx="754380" cy="754380"/>
            </a:xfrm>
          </p:grpSpPr>
          <p:sp>
            <p:nvSpPr>
              <p:cNvPr id="254" name="object 49"/>
              <p:cNvSpPr/>
              <p:nvPr/>
            </p:nvSpPr>
            <p:spPr>
              <a:xfrm>
                <a:off x="2094177" y="8910723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80" h="754379">
                    <a:moveTo>
                      <a:pt x="376951" y="0"/>
                    </a:moveTo>
                    <a:lnTo>
                      <a:pt x="315808" y="4933"/>
                    </a:lnTo>
                    <a:lnTo>
                      <a:pt x="257806" y="19217"/>
                    </a:lnTo>
                    <a:lnTo>
                      <a:pt x="203721" y="42075"/>
                    </a:lnTo>
                    <a:lnTo>
                      <a:pt x="154330" y="72730"/>
                    </a:lnTo>
                    <a:lnTo>
                      <a:pt x="110407" y="110407"/>
                    </a:lnTo>
                    <a:lnTo>
                      <a:pt x="72730" y="154330"/>
                    </a:lnTo>
                    <a:lnTo>
                      <a:pt x="42075" y="203721"/>
                    </a:lnTo>
                    <a:lnTo>
                      <a:pt x="19217" y="257806"/>
                    </a:lnTo>
                    <a:lnTo>
                      <a:pt x="4933" y="315808"/>
                    </a:lnTo>
                    <a:lnTo>
                      <a:pt x="0" y="376951"/>
                    </a:lnTo>
                    <a:lnTo>
                      <a:pt x="1249" y="407867"/>
                    </a:lnTo>
                    <a:lnTo>
                      <a:pt x="10955" y="467536"/>
                    </a:lnTo>
                    <a:lnTo>
                      <a:pt x="29623" y="523677"/>
                    </a:lnTo>
                    <a:lnTo>
                      <a:pt x="56476" y="575512"/>
                    </a:lnTo>
                    <a:lnTo>
                      <a:pt x="90739" y="622267"/>
                    </a:lnTo>
                    <a:lnTo>
                      <a:pt x="131636" y="663163"/>
                    </a:lnTo>
                    <a:lnTo>
                      <a:pt x="178390" y="697427"/>
                    </a:lnTo>
                    <a:lnTo>
                      <a:pt x="230226" y="724280"/>
                    </a:lnTo>
                    <a:lnTo>
                      <a:pt x="286366" y="742948"/>
                    </a:lnTo>
                    <a:lnTo>
                      <a:pt x="346036" y="752654"/>
                    </a:lnTo>
                    <a:lnTo>
                      <a:pt x="376951" y="753903"/>
                    </a:lnTo>
                    <a:lnTo>
                      <a:pt x="407867" y="752654"/>
                    </a:lnTo>
                    <a:lnTo>
                      <a:pt x="467536" y="742948"/>
                    </a:lnTo>
                    <a:lnTo>
                      <a:pt x="523677" y="724280"/>
                    </a:lnTo>
                    <a:lnTo>
                      <a:pt x="575512" y="697427"/>
                    </a:lnTo>
                    <a:lnTo>
                      <a:pt x="622267" y="663163"/>
                    </a:lnTo>
                    <a:lnTo>
                      <a:pt x="663163" y="622267"/>
                    </a:lnTo>
                    <a:lnTo>
                      <a:pt x="697427" y="575512"/>
                    </a:lnTo>
                    <a:lnTo>
                      <a:pt x="724280" y="523677"/>
                    </a:lnTo>
                    <a:lnTo>
                      <a:pt x="742948" y="467536"/>
                    </a:lnTo>
                    <a:lnTo>
                      <a:pt x="752654" y="407867"/>
                    </a:lnTo>
                    <a:lnTo>
                      <a:pt x="753903" y="376951"/>
                    </a:lnTo>
                    <a:lnTo>
                      <a:pt x="752654" y="346036"/>
                    </a:lnTo>
                    <a:lnTo>
                      <a:pt x="742948" y="286366"/>
                    </a:lnTo>
                    <a:lnTo>
                      <a:pt x="724280" y="230226"/>
                    </a:lnTo>
                    <a:lnTo>
                      <a:pt x="697427" y="178390"/>
                    </a:lnTo>
                    <a:lnTo>
                      <a:pt x="663163" y="131636"/>
                    </a:lnTo>
                    <a:lnTo>
                      <a:pt x="622267" y="90739"/>
                    </a:lnTo>
                    <a:lnTo>
                      <a:pt x="575512" y="56476"/>
                    </a:lnTo>
                    <a:lnTo>
                      <a:pt x="523677" y="29623"/>
                    </a:lnTo>
                    <a:lnTo>
                      <a:pt x="467536" y="10955"/>
                    </a:lnTo>
                    <a:lnTo>
                      <a:pt x="407867" y="1249"/>
                    </a:lnTo>
                    <a:lnTo>
                      <a:pt x="376951" y="0"/>
                    </a:lnTo>
                    <a:close/>
                  </a:path>
                </a:pathLst>
              </a:custGeom>
              <a:solidFill>
                <a:srgbClr val="4F81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5" name="object 50"/>
              <p:cNvSpPr/>
              <p:nvPr/>
            </p:nvSpPr>
            <p:spPr>
              <a:xfrm>
                <a:off x="2416361" y="8994176"/>
                <a:ext cx="110490" cy="384185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26289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262306"/>
                    </a:lnTo>
                    <a:lnTo>
                      <a:pt x="0" y="262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6" name="object 55"/>
              <p:cNvSpPr/>
              <p:nvPr/>
            </p:nvSpPr>
            <p:spPr>
              <a:xfrm>
                <a:off x="2416361" y="9440408"/>
                <a:ext cx="11049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6350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62961"/>
                    </a:lnTo>
                    <a:lnTo>
                      <a:pt x="0" y="6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257" name="Группа 256"/>
            <p:cNvGrpSpPr/>
            <p:nvPr/>
          </p:nvGrpSpPr>
          <p:grpSpPr>
            <a:xfrm>
              <a:off x="7070286" y="1207541"/>
              <a:ext cx="252147" cy="251350"/>
              <a:chOff x="2094177" y="8910723"/>
              <a:chExt cx="754380" cy="754380"/>
            </a:xfrm>
          </p:grpSpPr>
          <p:sp>
            <p:nvSpPr>
              <p:cNvPr id="258" name="object 49"/>
              <p:cNvSpPr/>
              <p:nvPr/>
            </p:nvSpPr>
            <p:spPr>
              <a:xfrm>
                <a:off x="2094177" y="8910723"/>
                <a:ext cx="754380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754380" h="754379">
                    <a:moveTo>
                      <a:pt x="376951" y="0"/>
                    </a:moveTo>
                    <a:lnTo>
                      <a:pt x="315808" y="4933"/>
                    </a:lnTo>
                    <a:lnTo>
                      <a:pt x="257806" y="19217"/>
                    </a:lnTo>
                    <a:lnTo>
                      <a:pt x="203721" y="42075"/>
                    </a:lnTo>
                    <a:lnTo>
                      <a:pt x="154330" y="72730"/>
                    </a:lnTo>
                    <a:lnTo>
                      <a:pt x="110407" y="110407"/>
                    </a:lnTo>
                    <a:lnTo>
                      <a:pt x="72730" y="154330"/>
                    </a:lnTo>
                    <a:lnTo>
                      <a:pt x="42075" y="203721"/>
                    </a:lnTo>
                    <a:lnTo>
                      <a:pt x="19217" y="257806"/>
                    </a:lnTo>
                    <a:lnTo>
                      <a:pt x="4933" y="315808"/>
                    </a:lnTo>
                    <a:lnTo>
                      <a:pt x="0" y="376951"/>
                    </a:lnTo>
                    <a:lnTo>
                      <a:pt x="1249" y="407867"/>
                    </a:lnTo>
                    <a:lnTo>
                      <a:pt x="10955" y="467536"/>
                    </a:lnTo>
                    <a:lnTo>
                      <a:pt x="29623" y="523677"/>
                    </a:lnTo>
                    <a:lnTo>
                      <a:pt x="56476" y="575512"/>
                    </a:lnTo>
                    <a:lnTo>
                      <a:pt x="90739" y="622267"/>
                    </a:lnTo>
                    <a:lnTo>
                      <a:pt x="131636" y="663163"/>
                    </a:lnTo>
                    <a:lnTo>
                      <a:pt x="178390" y="697427"/>
                    </a:lnTo>
                    <a:lnTo>
                      <a:pt x="230226" y="724280"/>
                    </a:lnTo>
                    <a:lnTo>
                      <a:pt x="286366" y="742948"/>
                    </a:lnTo>
                    <a:lnTo>
                      <a:pt x="346036" y="752654"/>
                    </a:lnTo>
                    <a:lnTo>
                      <a:pt x="376951" y="753903"/>
                    </a:lnTo>
                    <a:lnTo>
                      <a:pt x="407867" y="752654"/>
                    </a:lnTo>
                    <a:lnTo>
                      <a:pt x="467536" y="742948"/>
                    </a:lnTo>
                    <a:lnTo>
                      <a:pt x="523677" y="724280"/>
                    </a:lnTo>
                    <a:lnTo>
                      <a:pt x="575512" y="697427"/>
                    </a:lnTo>
                    <a:lnTo>
                      <a:pt x="622267" y="663163"/>
                    </a:lnTo>
                    <a:lnTo>
                      <a:pt x="663163" y="622267"/>
                    </a:lnTo>
                    <a:lnTo>
                      <a:pt x="697427" y="575512"/>
                    </a:lnTo>
                    <a:lnTo>
                      <a:pt x="724280" y="523677"/>
                    </a:lnTo>
                    <a:lnTo>
                      <a:pt x="742948" y="467536"/>
                    </a:lnTo>
                    <a:lnTo>
                      <a:pt x="752654" y="407867"/>
                    </a:lnTo>
                    <a:lnTo>
                      <a:pt x="753903" y="376951"/>
                    </a:lnTo>
                    <a:lnTo>
                      <a:pt x="752654" y="346036"/>
                    </a:lnTo>
                    <a:lnTo>
                      <a:pt x="742948" y="286366"/>
                    </a:lnTo>
                    <a:lnTo>
                      <a:pt x="724280" y="230226"/>
                    </a:lnTo>
                    <a:lnTo>
                      <a:pt x="697427" y="178390"/>
                    </a:lnTo>
                    <a:lnTo>
                      <a:pt x="663163" y="131636"/>
                    </a:lnTo>
                    <a:lnTo>
                      <a:pt x="622267" y="90739"/>
                    </a:lnTo>
                    <a:lnTo>
                      <a:pt x="575512" y="56476"/>
                    </a:lnTo>
                    <a:lnTo>
                      <a:pt x="523677" y="29623"/>
                    </a:lnTo>
                    <a:lnTo>
                      <a:pt x="467536" y="10955"/>
                    </a:lnTo>
                    <a:lnTo>
                      <a:pt x="407867" y="1249"/>
                    </a:lnTo>
                    <a:lnTo>
                      <a:pt x="376951" y="0"/>
                    </a:lnTo>
                    <a:close/>
                  </a:path>
                </a:pathLst>
              </a:custGeom>
              <a:solidFill>
                <a:srgbClr val="4F81BD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9" name="object 50"/>
              <p:cNvSpPr/>
              <p:nvPr/>
            </p:nvSpPr>
            <p:spPr>
              <a:xfrm>
                <a:off x="2416361" y="8994176"/>
                <a:ext cx="110490" cy="384185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26289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262306"/>
                    </a:lnTo>
                    <a:lnTo>
                      <a:pt x="0" y="2623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0" name="object 55"/>
              <p:cNvSpPr/>
              <p:nvPr/>
            </p:nvSpPr>
            <p:spPr>
              <a:xfrm>
                <a:off x="2416361" y="9440408"/>
                <a:ext cx="11049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3660" h="63500">
                    <a:moveTo>
                      <a:pt x="0" y="0"/>
                    </a:moveTo>
                    <a:lnTo>
                      <a:pt x="73296" y="0"/>
                    </a:lnTo>
                    <a:lnTo>
                      <a:pt x="73296" y="62961"/>
                    </a:lnTo>
                    <a:lnTo>
                      <a:pt x="0" y="6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61" name="TextBox 260"/>
            <p:cNvSpPr txBox="1"/>
            <p:nvPr/>
          </p:nvSpPr>
          <p:spPr>
            <a:xfrm>
              <a:off x="6545864" y="2575246"/>
              <a:ext cx="560820" cy="30600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800" dirty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3</a:t>
              </a:r>
              <a:r>
                <a:rPr lang="ru-RU" sz="8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 руб./КВт*ч</a:t>
              </a:r>
              <a:endParaRPr lang="ru-RU" sz="8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7374349" y="2550064"/>
              <a:ext cx="664815" cy="338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rtlCol="0">
              <a:spAutoFit/>
            </a:bodyPr>
            <a:lstStyle/>
            <a:p>
              <a:pPr algn="ctr"/>
              <a:r>
                <a:rPr lang="ru-RU" sz="800" dirty="0" smtClean="0">
                  <a:solidFill>
                    <a:schemeClr val="tx1"/>
                  </a:solidFill>
                  <a:latin typeface="PFDinTextCondPro-Medium"/>
                  <a:ea typeface="PFDinTextCondPro-Medium"/>
                  <a:cs typeface="PFDinTextCondPro-Medium"/>
                  <a:sym typeface="PFDinTextCondPro-Medium"/>
                </a:rPr>
                <a:t>3.3 руб./КВт*ч</a:t>
              </a:r>
              <a:endParaRPr lang="ru-RU" sz="800" dirty="0">
                <a:solidFill>
                  <a:schemeClr val="tx1"/>
                </a:solidFill>
                <a:latin typeface="PFDinTextCondPro-Medium"/>
                <a:ea typeface="PFDinTextCondPro-Medium"/>
                <a:cs typeface="PFDinTextCondPro-Medium"/>
                <a:sym typeface="PFDinTextCondPro-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3892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оссети 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lIns="45718" tIns="45718" rIns="45718" bIns="45718">
        <a:spAutoFit/>
      </a:bodyPr>
      <a:lstStyle>
        <a:defPPr algn="ctr">
          <a:defRPr sz="2000" dirty="0" err="1">
            <a:solidFill>
              <a:srgbClr val="FFFFFF"/>
            </a:solidFill>
            <a:latin typeface="PFDinTextCondPro-Medium"/>
            <a:ea typeface="PFDinTextCondPro-Medium"/>
            <a:cs typeface="PFDinTextCondPro-Medium"/>
            <a:sym typeface="PFDinTextCondPro-Medium"/>
          </a:defRPr>
        </a:defPPr>
      </a:lstStyle>
    </a:txDef>
  </a:objectDefaults>
  <a:extraClrSchemeLst/>
</a:theme>
</file>

<file path=ppt/theme/theme10.xml><?xml version="1.0" encoding="utf-8"?>
<a:theme xmlns:a="http://schemas.openxmlformats.org/drawingml/2006/main" name="Россети Урал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Россети ФСК ЕЭС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2.xml><?xml version="1.0" encoding="utf-8"?>
<a:theme xmlns:a="http://schemas.openxmlformats.org/drawingml/2006/main" name="Россети Центр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3.xml><?xml version="1.0" encoding="utf-8"?>
<a:theme xmlns:a="http://schemas.openxmlformats.org/drawingml/2006/main" name="Россети Центр и Приволжье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4.xml><?xml version="1.0" encoding="utf-8"?>
<a:theme xmlns:a="http://schemas.openxmlformats.org/drawingml/2006/main" name="Россети Юг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5.xml><?xml version="1.0" encoding="utf-8"?>
<a:theme xmlns:a="http://schemas.openxmlformats.org/drawingml/2006/main" name="Россети Янтар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6.xml><?xml version="1.0" encoding="utf-8"?>
<a:theme xmlns:a="http://schemas.openxmlformats.org/drawingml/2006/main" name="Россети Тюмен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7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Россети Волга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Россети Северный Кавказ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Россети Кубан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Россети Ленэнерго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Россети Московский регион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Россети Северо-Запад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Россети Сибирь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Россети Томск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6717</TotalTime>
  <Words>463</Words>
  <Application>Microsoft Office PowerPoint</Application>
  <PresentationFormat>Лист A4 (210x297 мм)</PresentationFormat>
  <Paragraphs>134</Paragraphs>
  <Slides>13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16</vt:i4>
      </vt:variant>
      <vt:variant>
        <vt:lpstr>Заголовки слайдов</vt:lpstr>
      </vt:variant>
      <vt:variant>
        <vt:i4>13</vt:i4>
      </vt:variant>
    </vt:vector>
  </HeadingPairs>
  <TitlesOfParts>
    <vt:vector size="36" baseType="lpstr">
      <vt:lpstr>Arial</vt:lpstr>
      <vt:lpstr>Arial Narrow</vt:lpstr>
      <vt:lpstr>Calibri</vt:lpstr>
      <vt:lpstr>PF Din Text Cond Pro Light</vt:lpstr>
      <vt:lpstr>PF Din Text Cond Pro Medium</vt:lpstr>
      <vt:lpstr>PFDinTextCondPro-Light</vt:lpstr>
      <vt:lpstr>PFDinTextCondPro-Medium</vt:lpstr>
      <vt:lpstr>Россети </vt:lpstr>
      <vt:lpstr>Россети Волга</vt:lpstr>
      <vt:lpstr>Россети Северный Кавказ</vt:lpstr>
      <vt:lpstr>Россети Кубань</vt:lpstr>
      <vt:lpstr>Россети Ленэнерго</vt:lpstr>
      <vt:lpstr>Россети Московский регион</vt:lpstr>
      <vt:lpstr>Россети Северо-Запад</vt:lpstr>
      <vt:lpstr>Россети Сибирь</vt:lpstr>
      <vt:lpstr>Россети Томск</vt:lpstr>
      <vt:lpstr>Россети Урал</vt:lpstr>
      <vt:lpstr>Россети ФСК ЕЭС</vt:lpstr>
      <vt:lpstr>Россети Центр</vt:lpstr>
      <vt:lpstr>Россети Центр и Приволжье</vt:lpstr>
      <vt:lpstr>Россети Юг</vt:lpstr>
      <vt:lpstr>Россети Янтарь</vt:lpstr>
      <vt:lpstr>Россети Тюмень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anna</dc:creator>
  <cp:lastModifiedBy>Назарчук Юлия</cp:lastModifiedBy>
  <cp:revision>139</cp:revision>
  <dcterms:modified xsi:type="dcterms:W3CDTF">2020-08-28T09:23:30Z</dcterms:modified>
</cp:coreProperties>
</file>